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8"/>
  </p:notesMasterIdLst>
  <p:sldIdLst>
    <p:sldId id="663" r:id="rId3"/>
    <p:sldId id="259" r:id="rId4"/>
    <p:sldId id="521" r:id="rId5"/>
    <p:sldId id="570" r:id="rId6"/>
    <p:sldId id="568" r:id="rId7"/>
    <p:sldId id="522" r:id="rId8"/>
    <p:sldId id="533" r:id="rId9"/>
    <p:sldId id="525" r:id="rId10"/>
    <p:sldId id="534" r:id="rId11"/>
    <p:sldId id="532" r:id="rId12"/>
    <p:sldId id="535" r:id="rId13"/>
    <p:sldId id="537" r:id="rId14"/>
    <p:sldId id="538" r:id="rId15"/>
    <p:sldId id="483" r:id="rId16"/>
    <p:sldId id="664" r:id="rId17"/>
    <p:sldId id="542" r:id="rId18"/>
    <p:sldId id="543" r:id="rId19"/>
    <p:sldId id="544" r:id="rId20"/>
    <p:sldId id="545" r:id="rId21"/>
    <p:sldId id="546" r:id="rId22"/>
    <p:sldId id="548" r:id="rId23"/>
    <p:sldId id="547" r:id="rId24"/>
    <p:sldId id="549" r:id="rId25"/>
    <p:sldId id="551" r:id="rId26"/>
    <p:sldId id="550" r:id="rId27"/>
    <p:sldId id="484" r:id="rId28"/>
    <p:sldId id="486" r:id="rId29"/>
    <p:sldId id="487" r:id="rId30"/>
    <p:sldId id="488" r:id="rId31"/>
    <p:sldId id="489" r:id="rId32"/>
    <p:sldId id="490" r:id="rId33"/>
    <p:sldId id="491" r:id="rId34"/>
    <p:sldId id="492" r:id="rId35"/>
    <p:sldId id="493" r:id="rId36"/>
    <p:sldId id="494" r:id="rId37"/>
    <p:sldId id="495" r:id="rId38"/>
    <p:sldId id="496" r:id="rId39"/>
    <p:sldId id="499" r:id="rId40"/>
    <p:sldId id="497" r:id="rId41"/>
    <p:sldId id="498" r:id="rId42"/>
    <p:sldId id="500" r:id="rId43"/>
    <p:sldId id="501" r:id="rId44"/>
    <p:sldId id="552" r:id="rId45"/>
    <p:sldId id="553" r:id="rId46"/>
    <p:sldId id="665" r:id="rId47"/>
    <p:sldId id="586" r:id="rId48"/>
    <p:sldId id="554" r:id="rId49"/>
    <p:sldId id="587" r:id="rId50"/>
    <p:sldId id="588" r:id="rId51"/>
    <p:sldId id="589" r:id="rId52"/>
    <p:sldId id="590" r:id="rId53"/>
    <p:sldId id="555" r:id="rId54"/>
    <p:sldId id="556" r:id="rId55"/>
    <p:sldId id="557" r:id="rId56"/>
    <p:sldId id="558" r:id="rId57"/>
    <p:sldId id="559" r:id="rId58"/>
    <p:sldId id="560" r:id="rId59"/>
    <p:sldId id="582" r:id="rId60"/>
    <p:sldId id="591" r:id="rId61"/>
    <p:sldId id="592" r:id="rId62"/>
    <p:sldId id="593" r:id="rId63"/>
    <p:sldId id="584" r:id="rId64"/>
    <p:sldId id="585" r:id="rId65"/>
    <p:sldId id="594" r:id="rId66"/>
    <p:sldId id="595" r:id="rId67"/>
    <p:sldId id="596" r:id="rId68"/>
    <p:sldId id="597" r:id="rId69"/>
    <p:sldId id="598" r:id="rId70"/>
    <p:sldId id="599" r:id="rId71"/>
    <p:sldId id="600" r:id="rId72"/>
    <p:sldId id="601" r:id="rId73"/>
    <p:sldId id="602" r:id="rId74"/>
    <p:sldId id="603" r:id="rId75"/>
    <p:sldId id="604" r:id="rId76"/>
    <p:sldId id="567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92A36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09" autoAdjust="0"/>
    <p:restoredTop sz="94838"/>
  </p:normalViewPr>
  <p:slideViewPr>
    <p:cSldViewPr snapToGrid="0" snapToObjects="1" showGuides="1">
      <p:cViewPr varScale="1">
        <p:scale>
          <a:sx n="131" d="100"/>
          <a:sy n="131" d="100"/>
        </p:scale>
        <p:origin x="200" y="44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404176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write.taleas.io/2018/11/14/why-inception-reminds-us-of-recursion/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hyperlink" Target="https://github.com/pdgetrf/recursion-examples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3352A-7005-E749-945D-D556A387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0" y="247995"/>
            <a:ext cx="8049579" cy="53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9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4" y="102054"/>
            <a:ext cx="3483428" cy="188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19B8B-97C4-824C-AED7-7D6806E6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68" y="2557779"/>
            <a:ext cx="6785543" cy="31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3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1FA18-47B3-704B-9A69-3C6F76D27986}"/>
              </a:ext>
            </a:extLst>
          </p:cNvPr>
          <p:cNvSpPr/>
          <p:nvPr/>
        </p:nvSpPr>
        <p:spPr>
          <a:xfrm>
            <a:off x="1052876" y="2483223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EB69-4878-FE4A-9BED-D75B6C5C4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753" y="3272117"/>
            <a:ext cx="5739231" cy="3320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612E1F3-EFE6-F241-9AE8-58368667E8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936721" y="4116893"/>
            <a:ext cx="3469901" cy="812161"/>
          </a:xfrm>
          <a:prstGeom prst="bentConnector2">
            <a:avLst/>
          </a:prstGeom>
          <a:noFill/>
          <a:ln w="38100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808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BE926-EC8E-2845-B979-7614A7F3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9" y="1658188"/>
            <a:ext cx="3663783" cy="2824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19" y="3429000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5113887" y="4052047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EBF8-D8D6-004A-9E24-24998F102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8" y="1759323"/>
            <a:ext cx="5046134" cy="333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402937-480C-E443-A664-68CDBE098B9B}"/>
              </a:ext>
            </a:extLst>
          </p:cNvPr>
          <p:cNvSpPr/>
          <p:nvPr/>
        </p:nvSpPr>
        <p:spPr>
          <a:xfrm>
            <a:off x="1707299" y="2386168"/>
            <a:ext cx="2425429" cy="304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0B7E1-1CFE-6745-BCC9-9F5EF6F55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0" t="15750" r="3996" b="18987"/>
          <a:stretch/>
        </p:blipFill>
        <p:spPr>
          <a:xfrm>
            <a:off x="1367117" y="5494490"/>
            <a:ext cx="6409765" cy="555812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74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534" y="1494678"/>
            <a:ext cx="8709981" cy="2942852"/>
          </a:xfrm>
        </p:spPr>
        <p:txBody>
          <a:bodyPr/>
          <a:lstStyle/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r>
              <a:rPr lang="en-US" altLang="zh-CN" sz="2800" dirty="0"/>
              <a:t>Exit</a:t>
            </a:r>
            <a:r>
              <a:rPr lang="zh-CN" altLang="en-US" sz="2800" dirty="0"/>
              <a:t> </a:t>
            </a:r>
            <a:r>
              <a:rPr lang="en-US" altLang="zh-CN" sz="2800" dirty="0"/>
              <a:t>Condition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dirty="0"/>
              <a:t>When the subproblem is ”small enough”</a:t>
            </a:r>
          </a:p>
          <a:p>
            <a:pPr lvl="2"/>
            <a:r>
              <a:rPr lang="en-US" dirty="0"/>
              <a:t>Stop recursion</a:t>
            </a:r>
          </a:p>
          <a:p>
            <a:pPr lvl="2"/>
            <a:r>
              <a:rPr lang="en-US" dirty="0"/>
              <a:t>solved directly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DE438-F46E-9D47-9ED4-11255A69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83" y="3935781"/>
            <a:ext cx="4290059" cy="206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8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3670" y="2642541"/>
            <a:ext cx="8709981" cy="2942852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works</a:t>
            </a:r>
          </a:p>
          <a:p>
            <a:pPr marL="457200" lvl="1" indent="0">
              <a:buNone/>
            </a:pPr>
            <a:endParaRPr lang="en-US" sz="3600" dirty="0"/>
          </a:p>
          <a:p>
            <a:pPr marL="457200" lvl="1" indent="0">
              <a:buNone/>
            </a:pPr>
            <a:r>
              <a:rPr lang="en-US" altLang="zh-CN" sz="3600" dirty="0"/>
              <a:t>When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use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endParaRPr lang="en-US" sz="6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4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07C83-2CA9-5440-85F3-803E12FFE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8485" y="2064646"/>
            <a:ext cx="7607029" cy="6185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Write a function to get the sum of an integer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491" y="3384348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/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F77BE-6496-B148-9528-DE3440DD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236" y="4701116"/>
                <a:ext cx="1610792" cy="1314399"/>
              </a:xfrm>
              <a:prstGeom prst="rect">
                <a:avLst/>
              </a:prstGeom>
              <a:blipFill>
                <a:blip r:embed="rId3"/>
                <a:stretch>
                  <a:fillRect l="-67969" t="-99048" b="-15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3F65CA5-155A-1E4F-9BFB-E8E68ADA82F6}"/>
              </a:ext>
            </a:extLst>
          </p:cNvPr>
          <p:cNvGrpSpPr/>
          <p:nvPr/>
        </p:nvGrpSpPr>
        <p:grpSpPr>
          <a:xfrm>
            <a:off x="5051891" y="5322654"/>
            <a:ext cx="990321" cy="1225924"/>
            <a:chOff x="5410479" y="4581747"/>
            <a:chExt cx="1388899" cy="17193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681A5B-2A66-1E4B-9F77-0576C3FAF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0477" y="4581747"/>
              <a:ext cx="1268901" cy="155313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6B6B71-9CE3-7047-997D-FA9F63D6A381}"/>
                </a:ext>
              </a:extLst>
            </p:cNvPr>
            <p:cNvSpPr/>
            <p:nvPr/>
          </p:nvSpPr>
          <p:spPr>
            <a:xfrm>
              <a:off x="5513300" y="5091953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3010FE-F0FD-4943-AF5D-17C0EDA73D41}"/>
                </a:ext>
              </a:extLst>
            </p:cNvPr>
            <p:cNvSpPr/>
            <p:nvPr/>
          </p:nvSpPr>
          <p:spPr>
            <a:xfrm>
              <a:off x="5410479" y="475957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8026AD-78E6-B648-922E-D3C2570E1EAE}"/>
                </a:ext>
              </a:extLst>
            </p:cNvPr>
            <p:cNvSpPr/>
            <p:nvPr/>
          </p:nvSpPr>
          <p:spPr>
            <a:xfrm>
              <a:off x="5723969" y="5968691"/>
              <a:ext cx="421339" cy="3323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8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750" y="2306171"/>
                <a:ext cx="5756384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C9120D-3D96-8048-A951-648B090D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2" y="3429000"/>
            <a:ext cx="2667854" cy="289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EC7CB-B33D-694F-85AF-EF088BBFE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422" y="4458693"/>
            <a:ext cx="4696343" cy="821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386C27C-D36A-CE4D-B6C5-FE37CFD8817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02659" y="3693459"/>
            <a:ext cx="2853763" cy="1176164"/>
          </a:xfrm>
          <a:prstGeom prst="bentConnector3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9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/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B9C0B1-84C5-C447-A2DD-6A896D8B2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0" y="1973064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9FD3245-FB21-764B-A20A-9713061D4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99" y="2883786"/>
            <a:ext cx="5507199" cy="209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5549152" y="5225221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</p:spTree>
    <p:extLst>
      <p:ext uri="{BB962C8B-B14F-4D97-AF65-F5344CB8AC3E}">
        <p14:creationId xmlns:p14="http://schemas.microsoft.com/office/powerpoint/2010/main" val="34994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47DEB2C-9AB2-4748-9D21-38D4FF68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4" y="3748604"/>
            <a:ext cx="7001488" cy="2481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3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/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BD5029-1D21-0F40-A2C8-728F4657E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2384752"/>
                <a:ext cx="8116068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/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92BB3C-93E3-F24A-B6FD-B71FC1FD8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4" y="3257058"/>
                <a:ext cx="2740943" cy="523220"/>
              </a:xfrm>
              <a:prstGeom prst="rect">
                <a:avLst/>
              </a:prstGeom>
              <a:blipFill>
                <a:blip r:embed="rId5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/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E84649-3A63-8548-80F6-5002B3DFD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3" y="3257058"/>
                <a:ext cx="6983515" cy="523220"/>
              </a:xfrm>
              <a:prstGeom prst="rect">
                <a:avLst/>
              </a:prstGeom>
              <a:blipFill>
                <a:blip r:embed="rId6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/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BCD1B6-5DE6-A64A-A81A-1731EDEAC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99" y="4420644"/>
                <a:ext cx="5660460" cy="523220"/>
              </a:xfrm>
              <a:prstGeom prst="rect">
                <a:avLst/>
              </a:prstGeom>
              <a:blipFill>
                <a:blip r:embed="rId7"/>
                <a:stretch>
                  <a:fillRect r="-224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/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515368-DFD8-A34A-920E-E724F41B7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82" y="3257058"/>
                <a:ext cx="6983515" cy="523220"/>
              </a:xfrm>
              <a:prstGeom prst="rect">
                <a:avLst/>
              </a:prstGeom>
              <a:blipFill>
                <a:blip r:embed="rId8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5923DA6-4F52-F04A-8240-1670EF2D753C}"/>
              </a:ext>
            </a:extLst>
          </p:cNvPr>
          <p:cNvGrpSpPr/>
          <p:nvPr/>
        </p:nvGrpSpPr>
        <p:grpSpPr>
          <a:xfrm>
            <a:off x="1568334" y="2931452"/>
            <a:ext cx="1264513" cy="468066"/>
            <a:chOff x="1568334" y="5773271"/>
            <a:chExt cx="1264513" cy="46806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4DB51D-91E0-8344-B91E-BE2219E40DF5}"/>
                </a:ext>
              </a:extLst>
            </p:cNvPr>
            <p:cNvCxnSpPr/>
            <p:nvPr/>
          </p:nvCxnSpPr>
          <p:spPr>
            <a:xfrm>
              <a:off x="1577788" y="5773271"/>
              <a:ext cx="125505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C7B248-6C81-6F45-998C-28E761622FE0}"/>
                </a:ext>
              </a:extLst>
            </p:cNvPr>
            <p:cNvSpPr txBox="1"/>
            <p:nvPr/>
          </p:nvSpPr>
          <p:spPr>
            <a:xfrm>
              <a:off x="1568334" y="5779672"/>
              <a:ext cx="1264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Problem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8173E-A082-684A-B065-DC581FA5D368}"/>
              </a:ext>
            </a:extLst>
          </p:cNvPr>
          <p:cNvGrpSpPr/>
          <p:nvPr/>
        </p:nvGrpSpPr>
        <p:grpSpPr>
          <a:xfrm>
            <a:off x="3326627" y="2931452"/>
            <a:ext cx="1924100" cy="468066"/>
            <a:chOff x="3326627" y="5773271"/>
            <a:chExt cx="1924100" cy="4680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88134B-FE1D-0141-93AD-9A5C9BAF9BA4}"/>
                </a:ext>
              </a:extLst>
            </p:cNvPr>
            <p:cNvCxnSpPr>
              <a:cxnSpLocks/>
            </p:cNvCxnSpPr>
            <p:nvPr/>
          </p:nvCxnSpPr>
          <p:spPr>
            <a:xfrm>
              <a:off x="3326627" y="5773271"/>
              <a:ext cx="189979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2635F9-79AD-884B-BF16-2C04E10B2EFE}"/>
                </a:ext>
              </a:extLst>
            </p:cNvPr>
            <p:cNvSpPr txBox="1"/>
            <p:nvPr/>
          </p:nvSpPr>
          <p:spPr>
            <a:xfrm>
              <a:off x="3350930" y="5779672"/>
              <a:ext cx="1899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Sub-problem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9677B03-6956-EA41-9023-4472C9A1D3F4}"/>
              </a:ext>
            </a:extLst>
          </p:cNvPr>
          <p:cNvSpPr/>
          <p:nvPr/>
        </p:nvSpPr>
        <p:spPr>
          <a:xfrm>
            <a:off x="986287" y="4356847"/>
            <a:ext cx="2223077" cy="905435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1.11111E-6 L -2.5E-6 -0.308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20" grpId="0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3884987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71" y="1506897"/>
                <a:ext cx="6543458" cy="523220"/>
              </a:xfrm>
              <a:prstGeom prst="rect">
                <a:avLst/>
              </a:prstGeom>
              <a:blipFill>
                <a:blip r:embed="rId2"/>
                <a:stretch>
                  <a:fillRect l="-174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A77F431-5C07-6440-8632-FCF7DDA9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44" y="2366682"/>
            <a:ext cx="6890312" cy="3993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01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45648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45648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45648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57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D1B508-7142-0F4C-B581-1BA57DCE769A}"/>
              </a:ext>
            </a:extLst>
          </p:cNvPr>
          <p:cNvSpPr/>
          <p:nvPr/>
        </p:nvSpPr>
        <p:spPr>
          <a:xfrm>
            <a:off x="456603" y="1877818"/>
            <a:ext cx="3765773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74183-8D0B-D542-A5D4-A760B14893C3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𝒊𝒏𝒕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685" y="1065377"/>
                <a:ext cx="3469732" cy="523220"/>
              </a:xfrm>
              <a:prstGeom prst="rect">
                <a:avLst/>
              </a:prstGeom>
              <a:blipFill>
                <a:blip r:embed="rId2"/>
                <a:stretch>
                  <a:fillRect r="-36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8A5F-ED60-C145-A064-101F95DE036D}"/>
              </a:ext>
            </a:extLst>
          </p:cNvPr>
          <p:cNvSpPr/>
          <p:nvPr/>
        </p:nvSpPr>
        <p:spPr>
          <a:xfrm>
            <a:off x="565166" y="2073409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/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52DEC0E-BA47-0647-82B9-8E41C125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5" y="3373488"/>
                <a:ext cx="105028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F8FCB4-A889-BB45-9ACF-744EE375763A}"/>
              </a:ext>
            </a:extLst>
          </p:cNvPr>
          <p:cNvSpPr/>
          <p:nvPr/>
        </p:nvSpPr>
        <p:spPr>
          <a:xfrm>
            <a:off x="2324776" y="2832345"/>
            <a:ext cx="4031201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5CA7C6B-E98F-4444-B136-8F3D7EDB729E}"/>
              </a:ext>
            </a:extLst>
          </p:cNvPr>
          <p:cNvSpPr/>
          <p:nvPr/>
        </p:nvSpPr>
        <p:spPr>
          <a:xfrm>
            <a:off x="4368511" y="3893204"/>
            <a:ext cx="4165890" cy="245835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5875">
            <a:solidFill>
              <a:schemeClr val="accent3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E4D77-A5B2-AC4A-A532-058BBE2B6D66}"/>
              </a:ext>
            </a:extLst>
          </p:cNvPr>
          <p:cNvSpPr/>
          <p:nvPr/>
        </p:nvSpPr>
        <p:spPr>
          <a:xfrm>
            <a:off x="2444234" y="3147121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2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/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8F717F-CD38-4243-9DAF-7DDE74B37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294" y="4397723"/>
                <a:ext cx="10502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08EA96-6AEF-7446-9344-650F6B37CE67}"/>
              </a:ext>
            </a:extLst>
          </p:cNvPr>
          <p:cNvSpPr/>
          <p:nvPr/>
        </p:nvSpPr>
        <p:spPr>
          <a:xfrm>
            <a:off x="4443172" y="41098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1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/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A7678B-6E9C-4C48-902E-C2D5C5754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29" y="5312123"/>
                <a:ext cx="10502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931040-DA58-1D49-92FB-AE2F563CCB1B}"/>
              </a:ext>
            </a:extLst>
          </p:cNvPr>
          <p:cNvSpPr/>
          <p:nvPr/>
        </p:nvSpPr>
        <p:spPr>
          <a:xfrm>
            <a:off x="6773996" y="5024202"/>
            <a:ext cx="1631188" cy="914400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Sum(data, </a:t>
            </a:r>
            <a:r>
              <a:rPr lang="en-US" altLang="zh-CN" dirty="0">
                <a:solidFill>
                  <a:schemeClr val="bg2"/>
                </a:solidFill>
              </a:rPr>
              <a:t>0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/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5771753-1E03-6343-B42E-5E8C378F0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996" y="5312639"/>
                <a:ext cx="43794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/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EB875-93FC-E147-B3E9-3352B224E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695" y="4397722"/>
                <a:ext cx="437940" cy="461665"/>
              </a:xfrm>
              <a:prstGeom prst="rect">
                <a:avLst/>
              </a:prstGeom>
              <a:blipFill>
                <a:blip r:embed="rId7"/>
                <a:stretch>
                  <a:fillRect l="-2857" r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/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BA6607-6AFF-474A-B761-5DFE50F34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421" y="3376247"/>
                <a:ext cx="437940" cy="461665"/>
              </a:xfrm>
              <a:prstGeom prst="rect">
                <a:avLst/>
              </a:prstGeom>
              <a:blipFill>
                <a:blip r:embed="rId8"/>
                <a:stretch>
                  <a:fillRect l="-2857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/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B2B224-C24A-254E-85B1-D40F2397A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377" y="2297236"/>
                <a:ext cx="93698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9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15" grpId="0" animBg="1"/>
      <p:bldP spid="16" grpId="0" animBg="1"/>
      <p:bldP spid="7" grpId="0" animBg="1"/>
      <p:bldP spid="9" grpId="0"/>
      <p:bldP spid="11" grpId="0" animBg="1"/>
      <p:bldP spid="12" grpId="0"/>
      <p:bldP spid="13" grpId="0" animBg="1"/>
      <p:bldP spid="13" grpId="1" animBg="1"/>
      <p:bldP spid="20" grpId="0"/>
      <p:bldP spid="20" grpId="1"/>
      <p:bldP spid="21" grpId="0"/>
      <p:bldP spid="21" grpId="1"/>
      <p:bldP spid="23" grpId="0"/>
      <p:bldP spid="23" grpId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761F800-2857-6E43-BE55-649D9A11FB34}"/>
              </a:ext>
            </a:extLst>
          </p:cNvPr>
          <p:cNvSpPr/>
          <p:nvPr/>
        </p:nvSpPr>
        <p:spPr>
          <a:xfrm>
            <a:off x="6920923" y="5792583"/>
            <a:ext cx="2223077" cy="11460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1817B8C-E8D5-024C-B26A-C093C09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88" y="165370"/>
            <a:ext cx="2718646" cy="47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7ED21-4586-9946-8D77-1EE5FFA6A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" y="5328659"/>
            <a:ext cx="6149788" cy="1157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CF989-55B8-5A45-B866-F04F57FB41BC}"/>
              </a:ext>
            </a:extLst>
          </p:cNvPr>
          <p:cNvGrpSpPr/>
          <p:nvPr/>
        </p:nvGrpSpPr>
        <p:grpSpPr>
          <a:xfrm>
            <a:off x="239248" y="2929568"/>
            <a:ext cx="3741081" cy="1904188"/>
            <a:chOff x="239248" y="2929568"/>
            <a:chExt cx="3741081" cy="1904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20E1E8-2FFF-834C-884A-75B1D34E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48" y="2929568"/>
              <a:ext cx="3741081" cy="14247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10C036-A629-3343-8B5B-D34EF0878DDA}"/>
                </a:ext>
              </a:extLst>
            </p:cNvPr>
            <p:cNvSpPr txBox="1"/>
            <p:nvPr/>
          </p:nvSpPr>
          <p:spPr>
            <a:xfrm>
              <a:off x="367553" y="4464424"/>
              <a:ext cx="958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iterative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EB0AA-053C-F44C-B81C-2227E8961911}"/>
              </a:ext>
            </a:extLst>
          </p:cNvPr>
          <p:cNvGrpSpPr/>
          <p:nvPr/>
        </p:nvGrpSpPr>
        <p:grpSpPr>
          <a:xfrm>
            <a:off x="4310518" y="2458059"/>
            <a:ext cx="4544997" cy="2745029"/>
            <a:chOff x="4310518" y="2458059"/>
            <a:chExt cx="4544997" cy="27450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786F07-1BB2-224A-972B-665603B08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0518" y="2458059"/>
              <a:ext cx="4544997" cy="2430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359347-0090-E44A-B3FA-EAFC41B062CB}"/>
                </a:ext>
              </a:extLst>
            </p:cNvPr>
            <p:cNvSpPr txBox="1"/>
            <p:nvPr/>
          </p:nvSpPr>
          <p:spPr>
            <a:xfrm>
              <a:off x="4572000" y="4833756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recursive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8CC3AF-07C1-EF4F-8652-7FB2E0F707C5}"/>
              </a:ext>
            </a:extLst>
          </p:cNvPr>
          <p:cNvSpPr txBox="1"/>
          <p:nvPr/>
        </p:nvSpPr>
        <p:spPr>
          <a:xfrm>
            <a:off x="671756" y="648648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“modern”</a:t>
            </a:r>
          </a:p>
        </p:txBody>
      </p:sp>
    </p:spTree>
    <p:extLst>
      <p:ext uri="{BB962C8B-B14F-4D97-AF65-F5344CB8AC3E}">
        <p14:creationId xmlns:p14="http://schemas.microsoft.com/office/powerpoint/2010/main" val="4600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/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D4C858-7D8B-F949-9829-BFEB5BF22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32" y="1584107"/>
                <a:ext cx="4731936" cy="400110"/>
              </a:xfrm>
              <a:prstGeom prst="rect">
                <a:avLst/>
              </a:prstGeom>
              <a:blipFill>
                <a:blip r:embed="rId2"/>
                <a:stretch>
                  <a:fillRect l="-134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3591663-A91A-E14D-80C5-478C1ED1AB64}"/>
              </a:ext>
            </a:extLst>
          </p:cNvPr>
          <p:cNvGrpSpPr/>
          <p:nvPr/>
        </p:nvGrpSpPr>
        <p:grpSpPr>
          <a:xfrm>
            <a:off x="1805815" y="3224279"/>
            <a:ext cx="5742467" cy="914400"/>
            <a:chOff x="1707203" y="2596749"/>
            <a:chExt cx="5742467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14383C-B249-664D-82A2-060D8CFB9834}"/>
                </a:ext>
              </a:extLst>
            </p:cNvPr>
            <p:cNvSpPr/>
            <p:nvPr/>
          </p:nvSpPr>
          <p:spPr>
            <a:xfrm>
              <a:off x="1707203" y="2596749"/>
              <a:ext cx="1631188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/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95EE2A5-D127-A74A-8AB5-91620F9560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701" y="2823116"/>
                  <a:ext cx="2021323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71C89F7-82EE-A745-90E9-DD9E23408014}"/>
                </a:ext>
              </a:extLst>
            </p:cNvPr>
            <p:cNvSpPr/>
            <p:nvPr/>
          </p:nvSpPr>
          <p:spPr>
            <a:xfrm>
              <a:off x="5711259" y="2596749"/>
              <a:ext cx="1738411" cy="914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Sum(data, n-1)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/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4B2E8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𝐬𝐮𝐦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sz="2800" b="1" i="0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4B2E8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𝒔𝒖𝒎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4B2E8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>
                  <a:solidFill>
                    <a:srgbClr val="4B2E83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1F1E3A-DF43-C04E-B6EA-A645FBC79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538" y="3533310"/>
                <a:ext cx="5661871" cy="523220"/>
              </a:xfrm>
              <a:prstGeom prst="rect">
                <a:avLst/>
              </a:prstGeom>
              <a:blipFill>
                <a:blip r:embed="rId4"/>
                <a:stretch>
                  <a:fillRect r="-4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6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989F4-6C68-7749-9C9D-85956F2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</a:t>
            </a:r>
            <a:r>
              <a:rPr lang="en-US" dirty="0" err="1"/>
              <a:t>findMax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3B89707-CB75-834B-BD24-3F84DDBE8F84}"/>
              </a:ext>
            </a:extLst>
          </p:cNvPr>
          <p:cNvSpPr txBox="1">
            <a:spLocks/>
          </p:cNvSpPr>
          <p:nvPr/>
        </p:nvSpPr>
        <p:spPr>
          <a:xfrm>
            <a:off x="367553" y="2680447"/>
            <a:ext cx="8577609" cy="61856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Write a function to get the maximum of an int array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E1909-A839-2949-B820-0C828212A964}"/>
              </a:ext>
            </a:extLst>
          </p:cNvPr>
          <p:cNvSpPr/>
          <p:nvPr/>
        </p:nvSpPr>
        <p:spPr>
          <a:xfrm>
            <a:off x="269279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6E453A-9752-B34F-A6E7-41C656D4B6CA}"/>
              </a:ext>
            </a:extLst>
          </p:cNvPr>
          <p:cNvSpPr/>
          <p:nvPr/>
        </p:nvSpPr>
        <p:spPr>
          <a:xfrm>
            <a:off x="328446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8671D8-FE71-074D-9992-71AE5BE71802}"/>
              </a:ext>
            </a:extLst>
          </p:cNvPr>
          <p:cNvSpPr/>
          <p:nvPr/>
        </p:nvSpPr>
        <p:spPr>
          <a:xfrm>
            <a:off x="387613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85C0AE-66B2-EE48-9368-D9189658BE27}"/>
              </a:ext>
            </a:extLst>
          </p:cNvPr>
          <p:cNvSpPr/>
          <p:nvPr/>
        </p:nvSpPr>
        <p:spPr>
          <a:xfrm>
            <a:off x="446780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5F0158-2E68-0543-B62A-29FE78FF388E}"/>
              </a:ext>
            </a:extLst>
          </p:cNvPr>
          <p:cNvSpPr/>
          <p:nvPr/>
        </p:nvSpPr>
        <p:spPr>
          <a:xfrm>
            <a:off x="505947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26EE65-273C-2B40-890B-59E9C87B8AB0}"/>
              </a:ext>
            </a:extLst>
          </p:cNvPr>
          <p:cNvSpPr/>
          <p:nvPr/>
        </p:nvSpPr>
        <p:spPr>
          <a:xfrm>
            <a:off x="5651140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5A5A71-8603-E547-8AEE-DCC2AA71E1E4}"/>
              </a:ext>
            </a:extLst>
          </p:cNvPr>
          <p:cNvSpPr/>
          <p:nvPr/>
        </p:nvSpPr>
        <p:spPr>
          <a:xfrm>
            <a:off x="6242807" y="42483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65C7D-9F3D-DF47-B81E-23DC8BF5B5CC}"/>
              </a:ext>
            </a:extLst>
          </p:cNvPr>
          <p:cNvSpPr txBox="1"/>
          <p:nvPr/>
        </p:nvSpPr>
        <p:spPr>
          <a:xfrm>
            <a:off x="2890014" y="49476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C6540-3C0D-474F-9CF1-CB9D9DB2A309}"/>
              </a:ext>
            </a:extLst>
          </p:cNvPr>
          <p:cNvSpPr txBox="1"/>
          <p:nvPr/>
        </p:nvSpPr>
        <p:spPr>
          <a:xfrm>
            <a:off x="3429452" y="49494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DEB2A9-0ADA-A948-AEDE-BEC4AF3D37F5}"/>
              </a:ext>
            </a:extLst>
          </p:cNvPr>
          <p:cNvSpPr txBox="1"/>
          <p:nvPr/>
        </p:nvSpPr>
        <p:spPr>
          <a:xfrm>
            <a:off x="4021122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6BDCEC-4CB2-9144-BA0D-BF4A24FC37AA}"/>
              </a:ext>
            </a:extLst>
          </p:cNvPr>
          <p:cNvSpPr txBox="1"/>
          <p:nvPr/>
        </p:nvSpPr>
        <p:spPr>
          <a:xfrm>
            <a:off x="4612792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8C1E6-712D-7148-8D94-3A6A9361CA6A}"/>
              </a:ext>
            </a:extLst>
          </p:cNvPr>
          <p:cNvSpPr txBox="1"/>
          <p:nvPr/>
        </p:nvSpPr>
        <p:spPr>
          <a:xfrm>
            <a:off x="5236693" y="49476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E336D-211B-114A-BC02-0D767941054B}"/>
              </a:ext>
            </a:extLst>
          </p:cNvPr>
          <p:cNvSpPr txBox="1"/>
          <p:nvPr/>
        </p:nvSpPr>
        <p:spPr>
          <a:xfrm>
            <a:off x="5776131" y="49494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224D7-B948-254E-8A62-BFDD33C66A4D}"/>
              </a:ext>
            </a:extLst>
          </p:cNvPr>
          <p:cNvSpPr txBox="1"/>
          <p:nvPr/>
        </p:nvSpPr>
        <p:spPr>
          <a:xfrm>
            <a:off x="6367801" y="494764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BFF8F-3376-8C45-BBA4-5F32816FE8EE}"/>
              </a:ext>
            </a:extLst>
          </p:cNvPr>
          <p:cNvSpPr/>
          <p:nvPr/>
        </p:nvSpPr>
        <p:spPr>
          <a:xfrm>
            <a:off x="5059467" y="424839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921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075FE-F569-F844-BE88-CD9ED84B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7C18F3-7BB7-EE49-A0ED-EFDFB1AB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43E7-8C95-AA40-9D09-6526B2D0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12F6E-DF49-424B-9BB9-D9691B83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C41D22-CE40-4C46-8ED3-D030261D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BE1C2D-5E7D-1D48-A1EB-8759C13319DE}"/>
              </a:ext>
            </a:extLst>
          </p:cNvPr>
          <p:cNvSpPr txBox="1"/>
          <p:nvPr/>
        </p:nvSpPr>
        <p:spPr>
          <a:xfrm>
            <a:off x="896471" y="5567556"/>
            <a:ext cx="2296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Largest apple: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8ECD59-5C7B-8C47-AD3E-BA429ADC6F2E}"/>
              </a:ext>
            </a:extLst>
          </p:cNvPr>
          <p:cNvSpPr txBox="1"/>
          <p:nvPr/>
        </p:nvSpPr>
        <p:spPr>
          <a:xfrm>
            <a:off x="3310118" y="560269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9BC6C-1C64-EA48-86AD-250EE853D402}"/>
              </a:ext>
            </a:extLst>
          </p:cNvPr>
          <p:cNvSpPr txBox="1"/>
          <p:nvPr/>
        </p:nvSpPr>
        <p:spPr>
          <a:xfrm>
            <a:off x="3322112" y="5568871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B0B8C-337E-9A40-B82F-19753830C1D2}"/>
              </a:ext>
            </a:extLst>
          </p:cNvPr>
          <p:cNvSpPr txBox="1"/>
          <p:nvPr/>
        </p:nvSpPr>
        <p:spPr>
          <a:xfrm>
            <a:off x="3322112" y="5565150"/>
            <a:ext cx="36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24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</a:t>
            </a:r>
            <a:r>
              <a:rPr lang="en-US" altLang="zh-CN" dirty="0"/>
              <a:t>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4FE19-2D3B-5F4E-959A-80BD9530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2.pic_hd.jpg">
            <a:extLst>
              <a:ext uri="{FF2B5EF4-FFF2-40B4-BE49-F238E27FC236}">
                <a16:creationId xmlns:a16="http://schemas.microsoft.com/office/drawing/2014/main" id="{53026A11-D121-2F4A-93C1-A17C34CF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1550894" y="1832249"/>
            <a:ext cx="6382870" cy="3451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616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6603" y="3085322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Only 1 apple is left, it’s the largest comparing to itself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61203F-4136-BC4B-B17E-BD369817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3789949"/>
            <a:ext cx="235496" cy="2397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B29437-5327-1343-92C9-E77A7BE7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7198556" y="3085322"/>
            <a:ext cx="1286138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214" y="3382501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E47F0-62C9-4A48-82FC-7EA33E32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75" y="2948181"/>
            <a:ext cx="235496" cy="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9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[4,5]</a:t>
            </a:r>
          </a:p>
          <a:p>
            <a:pPr lvl="1"/>
            <a:r>
              <a:rPr lang="en-US" dirty="0"/>
              <a:t>Find the largest apple from 4-5</a:t>
            </a:r>
          </a:p>
          <a:p>
            <a:pPr lvl="1"/>
            <a:r>
              <a:rPr lang="en-US" dirty="0"/>
              <a:t>compare it with apple 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238EC-5CA6-A946-BBB9-974AD3C9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5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7F0521-65B5-2845-915C-C84F1C4B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41" y="2668789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928D47-A312-684B-9B91-3F5FB51D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66" y="3598758"/>
            <a:ext cx="542068" cy="5518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5914510" y="3073533"/>
            <a:ext cx="2568091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91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[3,5]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7F506C-5CF0-614B-91E4-1F55C31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0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4434DF-BDA8-8E43-848B-701D7911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66" y="2566545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2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[2,5]</a:t>
            </a:r>
          </a:p>
          <a:p>
            <a:pPr lvl="1"/>
            <a:r>
              <a:rPr lang="en-US" dirty="0"/>
              <a:t>Find the largest apple from 3-5</a:t>
            </a:r>
          </a:p>
          <a:p>
            <a:pPr lvl="1"/>
            <a:r>
              <a:rPr lang="en-US" dirty="0"/>
              <a:t>compare it with apple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4638091" y="3085322"/>
            <a:ext cx="3846603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27" y="3145303"/>
            <a:ext cx="1183512" cy="1204837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noFill/>
            <a:prstDash val="sysDash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9116" y="309309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209758-B66D-604B-AF41-F576F65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30" y="3670274"/>
            <a:ext cx="397787" cy="4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06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3338864-4642-1040-999D-E63FF90BFBAC}"/>
              </a:ext>
            </a:extLst>
          </p:cNvPr>
          <p:cNvSpPr/>
          <p:nvPr/>
        </p:nvSpPr>
        <p:spPr>
          <a:xfrm>
            <a:off x="2079116" y="3075162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3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0B2EB85-17E5-AD46-A6CB-1D49413D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441" y="2562103"/>
            <a:ext cx="832113" cy="847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3356883" y="3085322"/>
            <a:ext cx="5127812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00" y="3128782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C7BC8D-A5EB-EE4A-A470-09207E3D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8F05E-7E26-2048-BC5D-6D647DF39C97}"/>
              </a:ext>
            </a:extLst>
          </p:cNvPr>
          <p:cNvSpPr/>
          <p:nvPr/>
        </p:nvSpPr>
        <p:spPr>
          <a:xfrm>
            <a:off x="1438061" y="2175157"/>
            <a:ext cx="506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A function </a:t>
            </a:r>
            <a:r>
              <a:rPr lang="en-US" altLang="zh-CN" sz="3600" b="1" dirty="0">
                <a:solidFill>
                  <a:srgbClr val="00B050"/>
                </a:solidFill>
              </a:rPr>
              <a:t>that</a:t>
            </a:r>
            <a:r>
              <a:rPr lang="zh-CN" altLang="en-US" sz="3600" b="1" dirty="0">
                <a:solidFill>
                  <a:srgbClr val="00B050"/>
                </a:solidFill>
              </a:rPr>
              <a:t> </a:t>
            </a:r>
            <a:r>
              <a:rPr lang="en-US" altLang="zh-CN" sz="3600" b="1" dirty="0">
                <a:solidFill>
                  <a:srgbClr val="00B050"/>
                </a:solidFill>
              </a:rPr>
              <a:t>calls</a:t>
            </a:r>
            <a:r>
              <a:rPr lang="en-US" sz="3600" b="1" dirty="0">
                <a:solidFill>
                  <a:srgbClr val="00B050"/>
                </a:solidFill>
              </a:rPr>
              <a:t> itself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9BA5E-B061-7E4F-81FC-394163C88CBE}"/>
              </a:ext>
            </a:extLst>
          </p:cNvPr>
          <p:cNvSpPr txBox="1"/>
          <p:nvPr/>
        </p:nvSpPr>
        <p:spPr>
          <a:xfrm>
            <a:off x="2421177" y="3429000"/>
            <a:ext cx="34163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void </a:t>
            </a:r>
            <a:r>
              <a:rPr lang="en-US" sz="2000" b="1" dirty="0" err="1">
                <a:solidFill>
                  <a:srgbClr val="0070C0"/>
                </a:solidFill>
              </a:rPr>
              <a:t>callMeMaybe</a:t>
            </a:r>
            <a:r>
              <a:rPr lang="en-US" sz="2000" b="1" dirty="0">
                <a:solidFill>
                  <a:srgbClr val="0070C0"/>
                </a:solidFill>
              </a:rPr>
              <a:t>() {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printf</a:t>
            </a:r>
            <a:r>
              <a:rPr lang="en-US" sz="2000" b="1" dirty="0">
                <a:solidFill>
                  <a:srgbClr val="0070C0"/>
                </a:solidFill>
              </a:rPr>
              <a:t>(“Hello Maybe!”);	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callMeMaybe</a:t>
            </a:r>
            <a:r>
              <a:rPr lang="en-US" sz="2000" b="1" dirty="0">
                <a:solidFill>
                  <a:srgbClr val="0070C0"/>
                </a:solidFill>
              </a:rPr>
              <a:t>();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DE5B3-0AC8-BF44-9F82-E4B91EEB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81" y="222656"/>
            <a:ext cx="2151834" cy="1748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CDFED-3CD9-484B-BD1E-0F8B4EE1F7E5}"/>
              </a:ext>
            </a:extLst>
          </p:cNvPr>
          <p:cNvSpPr txBox="1"/>
          <p:nvPr/>
        </p:nvSpPr>
        <p:spPr>
          <a:xfrm>
            <a:off x="671756" y="6117157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specific to Java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58083E1-DCAD-3447-9030-619CB7456951}"/>
              </a:ext>
            </a:extLst>
          </p:cNvPr>
          <p:cNvCxnSpPr>
            <a:cxnSpLocks/>
            <a:endCxn id="5" idx="0"/>
          </p:cNvCxnSpPr>
          <p:nvPr/>
        </p:nvCxnSpPr>
        <p:spPr>
          <a:xfrm flipH="1" flipV="1">
            <a:off x="4129337" y="3429000"/>
            <a:ext cx="885326" cy="1447800"/>
          </a:xfrm>
          <a:prstGeom prst="bentConnector4">
            <a:avLst>
              <a:gd name="adj1" fmla="val -118762"/>
              <a:gd name="adj2" fmla="val 115789"/>
            </a:avLst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4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1 to 5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[1,5]</a:t>
            </a:r>
          </a:p>
          <a:p>
            <a:pPr lvl="1"/>
            <a:r>
              <a:rPr lang="en-US" dirty="0"/>
              <a:t>Find the largest apple from 2-5</a:t>
            </a:r>
          </a:p>
          <a:p>
            <a:pPr lvl="1"/>
            <a:r>
              <a:rPr lang="en-US" dirty="0"/>
              <a:t>compare it with apple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solidFill>
            <a:schemeClr val="bg2">
              <a:lumMod val="65000"/>
              <a:alpha val="54000"/>
            </a:schemeClr>
          </a:solidFill>
          <a:ln w="28575">
            <a:solidFill>
              <a:schemeClr val="bg2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0239B0-D34E-F444-A071-9585051F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8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F84D4-D680-5843-8D1F-BF9A22329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95" y="3515896"/>
            <a:ext cx="701079" cy="713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045" y="2341388"/>
            <a:ext cx="1183512" cy="12048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7257B0-F308-4C4F-9D69-520F7D920284}"/>
              </a:ext>
            </a:extLst>
          </p:cNvPr>
          <p:cNvSpPr/>
          <p:nvPr/>
        </p:nvSpPr>
        <p:spPr>
          <a:xfrm>
            <a:off x="2074930" y="3085322"/>
            <a:ext cx="6409765" cy="1281954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36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find the largest apple</a:t>
            </a:r>
          </a:p>
          <a:p>
            <a:pPr lvl="1"/>
            <a:r>
              <a:rPr lang="en-US" dirty="0"/>
              <a:t>In box 0 to 5 (noted as [0,5])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Get the first apple from [0,5]</a:t>
            </a:r>
          </a:p>
          <a:p>
            <a:pPr lvl="1"/>
            <a:r>
              <a:rPr lang="en-US" dirty="0"/>
              <a:t>Find the largest apple from [1,5]</a:t>
            </a:r>
          </a:p>
          <a:p>
            <a:pPr lvl="1"/>
            <a:r>
              <a:rPr lang="en-US" dirty="0"/>
              <a:t>compare it with apple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E8810-0A2A-8B44-AE3E-BDD4A72548DB}"/>
              </a:ext>
            </a:extLst>
          </p:cNvPr>
          <p:cNvSpPr/>
          <p:nvPr/>
        </p:nvSpPr>
        <p:spPr>
          <a:xfrm>
            <a:off x="792977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8F666-AF32-FE44-9F61-562C58810305}"/>
              </a:ext>
            </a:extLst>
          </p:cNvPr>
          <p:cNvSpPr/>
          <p:nvPr/>
        </p:nvSpPr>
        <p:spPr>
          <a:xfrm>
            <a:off x="2074930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6D0BE-0FD0-504E-A12F-81C829411ABC}"/>
              </a:ext>
            </a:extLst>
          </p:cNvPr>
          <p:cNvSpPr/>
          <p:nvPr/>
        </p:nvSpPr>
        <p:spPr>
          <a:xfrm>
            <a:off x="3356883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09C734-9793-5245-B165-1BF49D7241D6}"/>
              </a:ext>
            </a:extLst>
          </p:cNvPr>
          <p:cNvSpPr/>
          <p:nvPr/>
        </p:nvSpPr>
        <p:spPr>
          <a:xfrm>
            <a:off x="4638836" y="3089209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08B01-0A24-AE41-8BFF-BFA19E6CA763}"/>
              </a:ext>
            </a:extLst>
          </p:cNvPr>
          <p:cNvSpPr/>
          <p:nvPr/>
        </p:nvSpPr>
        <p:spPr>
          <a:xfrm>
            <a:off x="5920789" y="3089208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8B8D1-7C51-E441-8FBE-048EA381BFE2}"/>
              </a:ext>
            </a:extLst>
          </p:cNvPr>
          <p:cNvSpPr/>
          <p:nvPr/>
        </p:nvSpPr>
        <p:spPr>
          <a:xfrm>
            <a:off x="7202742" y="3089207"/>
            <a:ext cx="1281953" cy="1281953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5E2F-F168-3747-A7A8-E5A09CB376E7}"/>
              </a:ext>
            </a:extLst>
          </p:cNvPr>
          <p:cNvSpPr txBox="1"/>
          <p:nvPr/>
        </p:nvSpPr>
        <p:spPr>
          <a:xfrm>
            <a:off x="1283110" y="43750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68888D-3654-304D-982B-62898F71A1C2}"/>
              </a:ext>
            </a:extLst>
          </p:cNvPr>
          <p:cNvSpPr txBox="1"/>
          <p:nvPr/>
        </p:nvSpPr>
        <p:spPr>
          <a:xfrm>
            <a:off x="2560877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40F7E9-9665-4949-ACA2-D66B8297A1C8}"/>
              </a:ext>
            </a:extLst>
          </p:cNvPr>
          <p:cNvSpPr txBox="1"/>
          <p:nvPr/>
        </p:nvSpPr>
        <p:spPr>
          <a:xfrm>
            <a:off x="384283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E3F181-4EE3-624A-89EB-DC54266D3C84}"/>
              </a:ext>
            </a:extLst>
          </p:cNvPr>
          <p:cNvSpPr txBox="1"/>
          <p:nvPr/>
        </p:nvSpPr>
        <p:spPr>
          <a:xfrm>
            <a:off x="5128969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632EBE-8B82-454D-AE84-321626BDAA83}"/>
              </a:ext>
            </a:extLst>
          </p:cNvPr>
          <p:cNvSpPr txBox="1"/>
          <p:nvPr/>
        </p:nvSpPr>
        <p:spPr>
          <a:xfrm>
            <a:off x="6402550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42ED01-7671-E641-BB10-60815A89B767}"/>
              </a:ext>
            </a:extLst>
          </p:cNvPr>
          <p:cNvSpPr txBox="1"/>
          <p:nvPr/>
        </p:nvSpPr>
        <p:spPr>
          <a:xfrm>
            <a:off x="7692875" y="437116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B5C58-F947-CC4D-B5C0-5B32F511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482" y="2387681"/>
            <a:ext cx="1183512" cy="1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0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6552523" y="1065219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Iteratively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634A01-4594-A047-B2CF-31A6B8EF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40" y="1615569"/>
            <a:ext cx="7153677" cy="2074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C576C81-36CB-4C41-8262-7EE2DD59C098}"/>
              </a:ext>
            </a:extLst>
          </p:cNvPr>
          <p:cNvGrpSpPr/>
          <p:nvPr/>
        </p:nvGrpSpPr>
        <p:grpSpPr>
          <a:xfrm>
            <a:off x="2660906" y="3852181"/>
            <a:ext cx="3550020" cy="1101136"/>
            <a:chOff x="2660906" y="3941827"/>
            <a:chExt cx="3550020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F45AC-845F-CE4B-935C-F936E30FA25A}"/>
                </a:ext>
              </a:extLst>
            </p:cNvPr>
            <p:cNvSpPr/>
            <p:nvPr/>
          </p:nvSpPr>
          <p:spPr>
            <a:xfrm>
              <a:off x="266090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DA714-E881-3A4F-B0B4-B42078E41C8B}"/>
                </a:ext>
              </a:extLst>
            </p:cNvPr>
            <p:cNvSpPr/>
            <p:nvPr/>
          </p:nvSpPr>
          <p:spPr>
            <a:xfrm>
              <a:off x="325257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57321-F936-1940-BDB9-40EDE2D7BA1B}"/>
                </a:ext>
              </a:extLst>
            </p:cNvPr>
            <p:cNvSpPr/>
            <p:nvPr/>
          </p:nvSpPr>
          <p:spPr>
            <a:xfrm>
              <a:off x="384424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2CA516-EB62-F44F-A8E1-07854DAD25AE}"/>
                </a:ext>
              </a:extLst>
            </p:cNvPr>
            <p:cNvSpPr/>
            <p:nvPr/>
          </p:nvSpPr>
          <p:spPr>
            <a:xfrm>
              <a:off x="443591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29E81C-4A44-DF4B-8341-1241FD518A1C}"/>
                </a:ext>
              </a:extLst>
            </p:cNvPr>
            <p:cNvSpPr/>
            <p:nvPr/>
          </p:nvSpPr>
          <p:spPr>
            <a:xfrm>
              <a:off x="502758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12C335-56F8-7F4F-8242-95D6F63007ED}"/>
                </a:ext>
              </a:extLst>
            </p:cNvPr>
            <p:cNvSpPr/>
            <p:nvPr/>
          </p:nvSpPr>
          <p:spPr>
            <a:xfrm>
              <a:off x="561925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8BCA77-E0F4-C044-9F05-C8C66C8751FE}"/>
                </a:ext>
              </a:extLst>
            </p:cNvPr>
            <p:cNvSpPr txBox="1"/>
            <p:nvPr/>
          </p:nvSpPr>
          <p:spPr>
            <a:xfrm>
              <a:off x="2858130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1135FA-2F97-014B-B6FB-0A93D084CBF9}"/>
                </a:ext>
              </a:extLst>
            </p:cNvPr>
            <p:cNvSpPr txBox="1"/>
            <p:nvPr/>
          </p:nvSpPr>
          <p:spPr>
            <a:xfrm>
              <a:off x="3397568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B38D5C-B804-614E-B2BD-82E28C6CD5FC}"/>
                </a:ext>
              </a:extLst>
            </p:cNvPr>
            <p:cNvSpPr txBox="1"/>
            <p:nvPr/>
          </p:nvSpPr>
          <p:spPr>
            <a:xfrm>
              <a:off x="398923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E0FD88-21D9-5943-9717-595D6E446F15}"/>
                </a:ext>
              </a:extLst>
            </p:cNvPr>
            <p:cNvSpPr txBox="1"/>
            <p:nvPr/>
          </p:nvSpPr>
          <p:spPr>
            <a:xfrm>
              <a:off x="458090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7232D2-64DC-F046-9D69-C72C2DFE3CB8}"/>
                </a:ext>
              </a:extLst>
            </p:cNvPr>
            <p:cNvSpPr txBox="1"/>
            <p:nvPr/>
          </p:nvSpPr>
          <p:spPr>
            <a:xfrm>
              <a:off x="5204809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5213F-08D7-1C42-ACB9-E10BD16B910C}"/>
                </a:ext>
              </a:extLst>
            </p:cNvPr>
            <p:cNvSpPr txBox="1"/>
            <p:nvPr/>
          </p:nvSpPr>
          <p:spPr>
            <a:xfrm>
              <a:off x="5744247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2F06F3-D5FC-7A4C-8F4D-10D3733D1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38"/>
          <a:stretch/>
        </p:blipFill>
        <p:spPr>
          <a:xfrm>
            <a:off x="2053998" y="5041184"/>
            <a:ext cx="5370323" cy="164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1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AA5B7-6158-1549-B220-0CE4913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D56BA-321B-3E47-9C2C-D7826BE42716}"/>
              </a:ext>
            </a:extLst>
          </p:cNvPr>
          <p:cNvSpPr txBox="1"/>
          <p:nvPr/>
        </p:nvSpPr>
        <p:spPr>
          <a:xfrm>
            <a:off x="7409271" y="1441591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Bernard MT Condensed" panose="02050806060905020404" pitchFamily="18" charset="77"/>
                <a:cs typeface="Apple Chancery" panose="03020702040506060504" pitchFamily="66" charset="-79"/>
              </a:rPr>
              <a:t>Recursively</a:t>
            </a:r>
            <a:endParaRPr lang="en-US" sz="2800" i="1" dirty="0">
              <a:latin typeface="Bernard MT Condensed" panose="02050806060905020404" pitchFamily="18" charset="77"/>
              <a:cs typeface="Apple Chancery" panose="03020702040506060504" pitchFamily="66" charset="-79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576C81-36CB-4C41-8262-7EE2DD59C098}"/>
              </a:ext>
            </a:extLst>
          </p:cNvPr>
          <p:cNvGrpSpPr/>
          <p:nvPr/>
        </p:nvGrpSpPr>
        <p:grpSpPr>
          <a:xfrm>
            <a:off x="5144130" y="225693"/>
            <a:ext cx="3550020" cy="1101136"/>
            <a:chOff x="2660906" y="3941827"/>
            <a:chExt cx="3550020" cy="1101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F45AC-845F-CE4B-935C-F936E30FA25A}"/>
                </a:ext>
              </a:extLst>
            </p:cNvPr>
            <p:cNvSpPr/>
            <p:nvPr/>
          </p:nvSpPr>
          <p:spPr>
            <a:xfrm>
              <a:off x="266090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DA714-E881-3A4F-B0B4-B42078E41C8B}"/>
                </a:ext>
              </a:extLst>
            </p:cNvPr>
            <p:cNvSpPr/>
            <p:nvPr/>
          </p:nvSpPr>
          <p:spPr>
            <a:xfrm>
              <a:off x="325257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A57321-F936-1940-BDB9-40EDE2D7BA1B}"/>
                </a:ext>
              </a:extLst>
            </p:cNvPr>
            <p:cNvSpPr/>
            <p:nvPr/>
          </p:nvSpPr>
          <p:spPr>
            <a:xfrm>
              <a:off x="384424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2CA516-EB62-F44F-A8E1-07854DAD25AE}"/>
                </a:ext>
              </a:extLst>
            </p:cNvPr>
            <p:cNvSpPr/>
            <p:nvPr/>
          </p:nvSpPr>
          <p:spPr>
            <a:xfrm>
              <a:off x="443591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29E81C-4A44-DF4B-8341-1241FD518A1C}"/>
                </a:ext>
              </a:extLst>
            </p:cNvPr>
            <p:cNvSpPr/>
            <p:nvPr/>
          </p:nvSpPr>
          <p:spPr>
            <a:xfrm>
              <a:off x="502758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12C335-56F8-7F4F-8242-95D6F63007ED}"/>
                </a:ext>
              </a:extLst>
            </p:cNvPr>
            <p:cNvSpPr/>
            <p:nvPr/>
          </p:nvSpPr>
          <p:spPr>
            <a:xfrm>
              <a:off x="5619256" y="3941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8BCA77-E0F4-C044-9F05-C8C66C8751FE}"/>
                </a:ext>
              </a:extLst>
            </p:cNvPr>
            <p:cNvSpPr txBox="1"/>
            <p:nvPr/>
          </p:nvSpPr>
          <p:spPr>
            <a:xfrm>
              <a:off x="2858130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1135FA-2F97-014B-B6FB-0A93D084CBF9}"/>
                </a:ext>
              </a:extLst>
            </p:cNvPr>
            <p:cNvSpPr txBox="1"/>
            <p:nvPr/>
          </p:nvSpPr>
          <p:spPr>
            <a:xfrm>
              <a:off x="3397568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B38D5C-B804-614E-B2BD-82E28C6CD5FC}"/>
                </a:ext>
              </a:extLst>
            </p:cNvPr>
            <p:cNvSpPr txBox="1"/>
            <p:nvPr/>
          </p:nvSpPr>
          <p:spPr>
            <a:xfrm>
              <a:off x="398923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E0FD88-21D9-5943-9717-595D6E446F15}"/>
                </a:ext>
              </a:extLst>
            </p:cNvPr>
            <p:cNvSpPr txBox="1"/>
            <p:nvPr/>
          </p:nvSpPr>
          <p:spPr>
            <a:xfrm>
              <a:off x="4580908" y="4641074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7232D2-64DC-F046-9D69-C72C2DFE3CB8}"/>
                </a:ext>
              </a:extLst>
            </p:cNvPr>
            <p:cNvSpPr txBox="1"/>
            <p:nvPr/>
          </p:nvSpPr>
          <p:spPr>
            <a:xfrm>
              <a:off x="5204809" y="46410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5213F-08D7-1C42-ACB9-E10BD16B910C}"/>
                </a:ext>
              </a:extLst>
            </p:cNvPr>
            <p:cNvSpPr txBox="1"/>
            <p:nvPr/>
          </p:nvSpPr>
          <p:spPr>
            <a:xfrm>
              <a:off x="5744247" y="464285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7D18B8C-35B7-F941-B2C1-43ECACE7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32" y="1753228"/>
            <a:ext cx="7068013" cy="2732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E997A3-9FBF-E94B-A558-60C912A2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67" y="4797711"/>
            <a:ext cx="5429342" cy="1688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589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3670" y="2642541"/>
            <a:ext cx="8709981" cy="2942852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r>
              <a:rPr lang="zh-CN" altLang="en-US" sz="3600" dirty="0"/>
              <a:t> </a:t>
            </a:r>
            <a:r>
              <a:rPr lang="en-US" altLang="zh-CN" sz="3600" dirty="0"/>
              <a:t>works</a:t>
            </a:r>
          </a:p>
          <a:p>
            <a:pPr marL="457200" lvl="1" indent="0">
              <a:buNone/>
            </a:pPr>
            <a:endParaRPr lang="en-US" sz="3600" dirty="0"/>
          </a:p>
          <a:p>
            <a:pPr marL="457200" lvl="1" indent="0">
              <a:buNone/>
            </a:pPr>
            <a:r>
              <a:rPr lang="en-US" altLang="zh-CN" sz="3600" dirty="0"/>
              <a:t>When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use</a:t>
            </a:r>
            <a:r>
              <a:rPr lang="zh-CN" altLang="en-US" sz="3600" dirty="0"/>
              <a:t> </a:t>
            </a:r>
            <a:r>
              <a:rPr lang="en-US" altLang="zh-CN" sz="3600" dirty="0"/>
              <a:t>it</a:t>
            </a:r>
            <a:endParaRPr lang="en-US" sz="6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98A04-E143-2546-8F5B-5B01380B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165" y="186578"/>
            <a:ext cx="1632854" cy="8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5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F70346-9352-6E47-905C-34591BE80975}"/>
              </a:ext>
            </a:extLst>
          </p:cNvPr>
          <p:cNvGrpSpPr/>
          <p:nvPr/>
        </p:nvGrpSpPr>
        <p:grpSpPr>
          <a:xfrm>
            <a:off x="1288125" y="2610469"/>
            <a:ext cx="6392409" cy="1906941"/>
            <a:chOff x="2103973" y="3142731"/>
            <a:chExt cx="3785211" cy="1129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ADB5C6-76DB-DF4F-AC43-AF34EF89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3973" y="3232377"/>
              <a:ext cx="1150843" cy="10023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478FE-F3BE-0C4C-A953-719C5177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157" y="3269595"/>
              <a:ext cx="1150843" cy="10023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B901B6-1437-394B-A500-471BAED8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341" y="3232376"/>
              <a:ext cx="1150843" cy="1002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6EDB-CE57-8745-BF7B-0B3F23F24318}"/>
                </a:ext>
              </a:extLst>
            </p:cNvPr>
            <p:cNvSpPr txBox="1"/>
            <p:nvPr/>
          </p:nvSpPr>
          <p:spPr>
            <a:xfrm>
              <a:off x="2537043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67998B-5BE8-D346-B259-177887279C11}"/>
                </a:ext>
              </a:extLst>
            </p:cNvPr>
            <p:cNvSpPr txBox="1"/>
            <p:nvPr/>
          </p:nvSpPr>
          <p:spPr>
            <a:xfrm>
              <a:off x="3846070" y="3170116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1A55B-6469-2042-A240-038209A9D8D8}"/>
                </a:ext>
              </a:extLst>
            </p:cNvPr>
            <p:cNvSpPr txBox="1"/>
            <p:nvPr/>
          </p:nvSpPr>
          <p:spPr>
            <a:xfrm>
              <a:off x="5214638" y="3142731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C1B2A5-9BEB-A14D-A954-A153E5CCAE05}"/>
              </a:ext>
            </a:extLst>
          </p:cNvPr>
          <p:cNvSpPr txBox="1"/>
          <p:nvPr/>
        </p:nvSpPr>
        <p:spPr>
          <a:xfrm>
            <a:off x="842978" y="5008729"/>
            <a:ext cx="3980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gift in one of the 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6F565-86B4-F24B-A6EF-69A5D68BBF6E}"/>
              </a:ext>
            </a:extLst>
          </p:cNvPr>
          <p:cNvSpPr txBox="1"/>
          <p:nvPr/>
        </p:nvSpPr>
        <p:spPr>
          <a:xfrm>
            <a:off x="5114523" y="156789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</a:t>
            </a:r>
            <a:r>
              <a:rPr lang="en-US" i="1" dirty="0"/>
              <a:t>guess them all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641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246931-5AD1-CE4B-A1AA-590136FBA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sz="1800" dirty="0"/>
              <a:t>Kayaking trip </a:t>
            </a:r>
          </a:p>
          <a:p>
            <a:r>
              <a:rPr lang="en-US" sz="1800" dirty="0"/>
              <a:t>Fontana Lake, 07/03/2007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A639C-9910-8844-BBB0-8FDF5AE5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15" y="741008"/>
            <a:ext cx="4181636" cy="313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8142A-E808-F941-9379-BC14BC06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83" y="3532093"/>
            <a:ext cx="2537518" cy="297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FBAE64-43A5-794F-AEB4-92D60146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99" y="3251946"/>
            <a:ext cx="4760019" cy="3182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2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8E99486-3960-CD40-943E-7116D262767A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847E4-D827-A64C-8744-D9227116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34" y="3569525"/>
            <a:ext cx="4448333" cy="2740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2479F1-762B-C042-8727-0ABB949C623E}"/>
              </a:ext>
            </a:extLst>
          </p:cNvPr>
          <p:cNvSpPr/>
          <p:nvPr/>
        </p:nvSpPr>
        <p:spPr>
          <a:xfrm>
            <a:off x="7540775" y="4345130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2B3E74-DC17-A848-ACD9-F86E47165EC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038367" y="3569525"/>
            <a:ext cx="1757902" cy="775605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28CD24-A479-7A4C-86C1-8F618FE74CBC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6122894" y="4773634"/>
            <a:ext cx="1854037" cy="1534181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BE04C4DD-8D43-D34E-8A03-F74932E7D6B1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8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849F8-5247-1743-BFF7-103C6760B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8344" y="4384842"/>
            <a:ext cx="8196210" cy="99199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Problems of recurring nature 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F0A087-552F-AB4A-B1BE-F1AB15FC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787A-393F-FD4C-9920-3BE247546702}"/>
              </a:ext>
            </a:extLst>
          </p:cNvPr>
          <p:cNvSpPr/>
          <p:nvPr/>
        </p:nvSpPr>
        <p:spPr>
          <a:xfrm>
            <a:off x="713637" y="1734805"/>
            <a:ext cx="6897706" cy="46166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B050"/>
                </a:solidFill>
                <a:latin typeface="Open Sans"/>
              </a:rPr>
              <a:t>Problem using as complex data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405CD-4E27-914E-8249-A29B34AF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29" y="4880841"/>
            <a:ext cx="3349451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99A0D-4255-DB42-A0C5-8B373AD6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452" y="4363467"/>
            <a:ext cx="2230159" cy="223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E5350-7A27-AD4A-A79C-F33D383F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611" y="2058371"/>
            <a:ext cx="3175000" cy="187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D63F1-6EAE-5F42-9BBD-7EDFEF0B3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11"/>
          <a:stretch/>
        </p:blipFill>
        <p:spPr>
          <a:xfrm>
            <a:off x="847394" y="2160301"/>
            <a:ext cx="3737769" cy="173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1959719"/>
            <a:ext cx="8855515" cy="375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4AF8-2969-F644-8F16-2DF14981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96" y="4319756"/>
            <a:ext cx="1086460" cy="449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5E4ED6-877F-8048-8264-A11B968F1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8" y="2975993"/>
            <a:ext cx="881315" cy="717465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B25BBE1-BA42-2F4C-95CF-336B6CB3DADC}"/>
              </a:ext>
            </a:extLst>
          </p:cNvPr>
          <p:cNvSpPr/>
          <p:nvPr/>
        </p:nvSpPr>
        <p:spPr>
          <a:xfrm>
            <a:off x="708212" y="2474259"/>
            <a:ext cx="7474360" cy="1802324"/>
          </a:xfrm>
          <a:custGeom>
            <a:avLst/>
            <a:gdLst>
              <a:gd name="connsiteX0" fmla="*/ 0 w 7474360"/>
              <a:gd name="connsiteY0" fmla="*/ 125506 h 1802324"/>
              <a:gd name="connsiteX1" fmla="*/ 466164 w 7474360"/>
              <a:gd name="connsiteY1" fmla="*/ 0 h 1802324"/>
              <a:gd name="connsiteX2" fmla="*/ 466164 w 7474360"/>
              <a:gd name="connsiteY2" fmla="*/ 0 h 1802324"/>
              <a:gd name="connsiteX3" fmla="*/ 1013012 w 7474360"/>
              <a:gd name="connsiteY3" fmla="*/ 197223 h 1802324"/>
              <a:gd name="connsiteX4" fmla="*/ 1837764 w 7474360"/>
              <a:gd name="connsiteY4" fmla="*/ 286870 h 1802324"/>
              <a:gd name="connsiteX5" fmla="*/ 2850776 w 7474360"/>
              <a:gd name="connsiteY5" fmla="*/ 448235 h 1802324"/>
              <a:gd name="connsiteX6" fmla="*/ 3388659 w 7474360"/>
              <a:gd name="connsiteY6" fmla="*/ 663388 h 1802324"/>
              <a:gd name="connsiteX7" fmla="*/ 3917576 w 7474360"/>
              <a:gd name="connsiteY7" fmla="*/ 896470 h 1802324"/>
              <a:gd name="connsiteX8" fmla="*/ 4168588 w 7474360"/>
              <a:gd name="connsiteY8" fmla="*/ 905435 h 1802324"/>
              <a:gd name="connsiteX9" fmla="*/ 4240306 w 7474360"/>
              <a:gd name="connsiteY9" fmla="*/ 394447 h 1802324"/>
              <a:gd name="connsiteX10" fmla="*/ 4419600 w 7474360"/>
              <a:gd name="connsiteY10" fmla="*/ 224117 h 1802324"/>
              <a:gd name="connsiteX11" fmla="*/ 4894729 w 7474360"/>
              <a:gd name="connsiteY11" fmla="*/ 251012 h 1802324"/>
              <a:gd name="connsiteX12" fmla="*/ 5289176 w 7474360"/>
              <a:gd name="connsiteY12" fmla="*/ 502023 h 1802324"/>
              <a:gd name="connsiteX13" fmla="*/ 5593976 w 7474360"/>
              <a:gd name="connsiteY13" fmla="*/ 833717 h 1802324"/>
              <a:gd name="connsiteX14" fmla="*/ 5764306 w 7474360"/>
              <a:gd name="connsiteY14" fmla="*/ 1013012 h 1802324"/>
              <a:gd name="connsiteX15" fmla="*/ 6248400 w 7474360"/>
              <a:gd name="connsiteY15" fmla="*/ 726141 h 1802324"/>
              <a:gd name="connsiteX16" fmla="*/ 6822141 w 7474360"/>
              <a:gd name="connsiteY16" fmla="*/ 609600 h 1802324"/>
              <a:gd name="connsiteX17" fmla="*/ 7440706 w 7474360"/>
              <a:gd name="connsiteY17" fmla="*/ 564776 h 1802324"/>
              <a:gd name="connsiteX18" fmla="*/ 7386917 w 7474360"/>
              <a:gd name="connsiteY18" fmla="*/ 842682 h 1802324"/>
              <a:gd name="connsiteX19" fmla="*/ 7342094 w 7474360"/>
              <a:gd name="connsiteY19" fmla="*/ 1353670 h 1802324"/>
              <a:gd name="connsiteX20" fmla="*/ 7306235 w 7474360"/>
              <a:gd name="connsiteY20" fmla="*/ 1730188 h 1802324"/>
              <a:gd name="connsiteX21" fmla="*/ 7261412 w 7474360"/>
              <a:gd name="connsiteY21" fmla="*/ 1801906 h 18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474360" h="1802324">
                <a:moveTo>
                  <a:pt x="0" y="125506"/>
                </a:moveTo>
                <a:lnTo>
                  <a:pt x="466164" y="0"/>
                </a:lnTo>
                <a:lnTo>
                  <a:pt x="466164" y="0"/>
                </a:lnTo>
                <a:cubicBezTo>
                  <a:pt x="557305" y="32871"/>
                  <a:pt x="784412" y="149411"/>
                  <a:pt x="1013012" y="197223"/>
                </a:cubicBezTo>
                <a:cubicBezTo>
                  <a:pt x="1241612" y="245035"/>
                  <a:pt x="1531470" y="245035"/>
                  <a:pt x="1837764" y="286870"/>
                </a:cubicBezTo>
                <a:cubicBezTo>
                  <a:pt x="2144058" y="328705"/>
                  <a:pt x="2592294" y="385482"/>
                  <a:pt x="2850776" y="448235"/>
                </a:cubicBezTo>
                <a:cubicBezTo>
                  <a:pt x="3109259" y="510988"/>
                  <a:pt x="3210859" y="588682"/>
                  <a:pt x="3388659" y="663388"/>
                </a:cubicBezTo>
                <a:cubicBezTo>
                  <a:pt x="3566459" y="738094"/>
                  <a:pt x="3787588" y="856129"/>
                  <a:pt x="3917576" y="896470"/>
                </a:cubicBezTo>
                <a:cubicBezTo>
                  <a:pt x="4047564" y="936811"/>
                  <a:pt x="4114800" y="989105"/>
                  <a:pt x="4168588" y="905435"/>
                </a:cubicBezTo>
                <a:cubicBezTo>
                  <a:pt x="4222376" y="821765"/>
                  <a:pt x="4198471" y="508000"/>
                  <a:pt x="4240306" y="394447"/>
                </a:cubicBezTo>
                <a:cubicBezTo>
                  <a:pt x="4282141" y="280894"/>
                  <a:pt x="4310530" y="248023"/>
                  <a:pt x="4419600" y="224117"/>
                </a:cubicBezTo>
                <a:cubicBezTo>
                  <a:pt x="4528671" y="200211"/>
                  <a:pt x="4749800" y="204694"/>
                  <a:pt x="4894729" y="251012"/>
                </a:cubicBezTo>
                <a:cubicBezTo>
                  <a:pt x="5039658" y="297330"/>
                  <a:pt x="5172635" y="404906"/>
                  <a:pt x="5289176" y="502023"/>
                </a:cubicBezTo>
                <a:cubicBezTo>
                  <a:pt x="5405717" y="599140"/>
                  <a:pt x="5514788" y="748552"/>
                  <a:pt x="5593976" y="833717"/>
                </a:cubicBezTo>
                <a:cubicBezTo>
                  <a:pt x="5673164" y="918882"/>
                  <a:pt x="5655235" y="1030941"/>
                  <a:pt x="5764306" y="1013012"/>
                </a:cubicBezTo>
                <a:cubicBezTo>
                  <a:pt x="5873377" y="995083"/>
                  <a:pt x="6072094" y="793376"/>
                  <a:pt x="6248400" y="726141"/>
                </a:cubicBezTo>
                <a:cubicBezTo>
                  <a:pt x="6424706" y="658906"/>
                  <a:pt x="6623423" y="636494"/>
                  <a:pt x="6822141" y="609600"/>
                </a:cubicBezTo>
                <a:cubicBezTo>
                  <a:pt x="7020859" y="582706"/>
                  <a:pt x="7346577" y="525929"/>
                  <a:pt x="7440706" y="564776"/>
                </a:cubicBezTo>
                <a:cubicBezTo>
                  <a:pt x="7534835" y="603623"/>
                  <a:pt x="7403352" y="711200"/>
                  <a:pt x="7386917" y="842682"/>
                </a:cubicBezTo>
                <a:cubicBezTo>
                  <a:pt x="7370482" y="974164"/>
                  <a:pt x="7355541" y="1205752"/>
                  <a:pt x="7342094" y="1353670"/>
                </a:cubicBezTo>
                <a:cubicBezTo>
                  <a:pt x="7328647" y="1501588"/>
                  <a:pt x="7319682" y="1655482"/>
                  <a:pt x="7306235" y="1730188"/>
                </a:cubicBezTo>
                <a:cubicBezTo>
                  <a:pt x="7292788" y="1804894"/>
                  <a:pt x="7277100" y="1803400"/>
                  <a:pt x="7261412" y="1801906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70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296A56-878F-2849-B3E6-C42A92FB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84E1A-A07A-3F4E-B53D-00776B7B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0" y="1584848"/>
            <a:ext cx="4858871" cy="284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9D0B0-A07E-7344-9638-551F04DC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9" y="2667524"/>
            <a:ext cx="2995010" cy="381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919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AF56A-C0B5-FB46-BD1D-9057248D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00" y="148848"/>
            <a:ext cx="4239498" cy="1796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046235-6048-BD44-AC6E-04AF218040ED}"/>
              </a:ext>
            </a:extLst>
          </p:cNvPr>
          <p:cNvSpPr/>
          <p:nvPr/>
        </p:nvSpPr>
        <p:spPr>
          <a:xfrm>
            <a:off x="8337784" y="927081"/>
            <a:ext cx="510988" cy="50202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8303E-4737-114C-97B8-658E0E6E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8" y="1613091"/>
            <a:ext cx="6707463" cy="509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B1C50D-82AA-8E44-BDE4-491CD817B0F4}"/>
              </a:ext>
            </a:extLst>
          </p:cNvPr>
          <p:cNvSpPr/>
          <p:nvPr/>
        </p:nvSpPr>
        <p:spPr>
          <a:xfrm>
            <a:off x="4109386" y="3756212"/>
            <a:ext cx="213652" cy="209904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C8236-57E4-8449-8788-A38426CA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139" y="5476203"/>
            <a:ext cx="1086460" cy="4494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529A0B-A349-4942-BC4C-53EA935BD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354" y="3571011"/>
            <a:ext cx="4373162" cy="308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830D2-2E29-5D44-866C-0C218FFA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253" y="228955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04947-4A94-D842-99E2-80AEA953F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615" y="2592423"/>
            <a:ext cx="4976821" cy="38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54EAE-5B44-D74F-8973-CE414091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Backtracking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262A63-F1EF-C447-A313-EEAC1AB6A27F}"/>
              </a:ext>
            </a:extLst>
          </p:cNvPr>
          <p:cNvGrpSpPr/>
          <p:nvPr/>
        </p:nvGrpSpPr>
        <p:grpSpPr>
          <a:xfrm>
            <a:off x="4361103" y="277906"/>
            <a:ext cx="4594639" cy="3490822"/>
            <a:chOff x="1218268" y="1514479"/>
            <a:chExt cx="6707463" cy="50960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68303E-4737-114C-97B8-658E0E6E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268" y="1514479"/>
              <a:ext cx="6707463" cy="509606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B1C50D-82AA-8E44-BDE4-491CD817B0F4}"/>
                </a:ext>
              </a:extLst>
            </p:cNvPr>
            <p:cNvSpPr/>
            <p:nvPr/>
          </p:nvSpPr>
          <p:spPr>
            <a:xfrm>
              <a:off x="5024716" y="3657600"/>
              <a:ext cx="213652" cy="20990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830D2-2E29-5D44-866C-0C218FFA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5583" y="2190940"/>
              <a:ext cx="0" cy="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7681F3-54D1-CB4F-A4EA-62F09AA8B250}"/>
                </a:ext>
              </a:extLst>
            </p:cNvPr>
            <p:cNvSpPr/>
            <p:nvPr/>
          </p:nvSpPr>
          <p:spPr>
            <a:xfrm>
              <a:off x="2980763" y="5674658"/>
              <a:ext cx="213652" cy="209904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9032BE-E064-1C46-99C8-4B94F31CE455}"/>
              </a:ext>
            </a:extLst>
          </p:cNvPr>
          <p:cNvSpPr txBox="1"/>
          <p:nvPr/>
        </p:nvSpPr>
        <p:spPr>
          <a:xfrm>
            <a:off x="304799" y="4258234"/>
            <a:ext cx="715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forward if there’s only one possible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there’s a fork, go with one of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it too far, return (backtrack) to the fork, and try the other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FEA1D-DD11-C846-88E9-ACAF67D21BCA}"/>
              </a:ext>
            </a:extLst>
          </p:cNvPr>
          <p:cNvCxnSpPr/>
          <p:nvPr/>
        </p:nvCxnSpPr>
        <p:spPr>
          <a:xfrm>
            <a:off x="7207624" y="2205318"/>
            <a:ext cx="475129" cy="0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B2FAEE-9BB5-8C4F-9BC1-CD0AC17290ED}"/>
              </a:ext>
            </a:extLst>
          </p:cNvPr>
          <p:cNvCxnSpPr>
            <a:cxnSpLocks/>
          </p:cNvCxnSpPr>
          <p:nvPr/>
        </p:nvCxnSpPr>
        <p:spPr>
          <a:xfrm flipH="1">
            <a:off x="6968535" y="2106706"/>
            <a:ext cx="68759" cy="313765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692F70-15F1-A04D-BC1F-4771641E910A}"/>
              </a:ext>
            </a:extLst>
          </p:cNvPr>
          <p:cNvCxnSpPr>
            <a:cxnSpLocks/>
          </p:cNvCxnSpPr>
          <p:nvPr/>
        </p:nvCxnSpPr>
        <p:spPr>
          <a:xfrm flipH="1" flipV="1">
            <a:off x="6535271" y="1889737"/>
            <a:ext cx="340658" cy="216969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89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2C4864-953F-D04C-92F1-F7F588D8366F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0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5719482" y="4312024"/>
            <a:ext cx="555812" cy="2330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5611906" y="4545106"/>
            <a:ext cx="663388" cy="131781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5460349" y="5862918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TOO FAR!</a:t>
            </a:r>
          </a:p>
        </p:txBody>
      </p:sp>
    </p:spTree>
    <p:extLst>
      <p:ext uri="{BB962C8B-B14F-4D97-AF65-F5344CB8AC3E}">
        <p14:creationId xmlns:p14="http://schemas.microsoft.com/office/powerpoint/2010/main" val="7365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 flipH="1">
            <a:off x="4034118" y="3934755"/>
            <a:ext cx="537882" cy="377269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3818966" y="4312024"/>
            <a:ext cx="215152" cy="385482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40F38D-E56B-DA43-B190-4B89A53CD58B}"/>
              </a:ext>
            </a:extLst>
          </p:cNvPr>
          <p:cNvSpPr txBox="1"/>
          <p:nvPr/>
        </p:nvSpPr>
        <p:spPr>
          <a:xfrm>
            <a:off x="3369709" y="4714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NOP!</a:t>
            </a:r>
          </a:p>
        </p:txBody>
      </p:sp>
    </p:spTree>
    <p:extLst>
      <p:ext uri="{BB962C8B-B14F-4D97-AF65-F5344CB8AC3E}">
        <p14:creationId xmlns:p14="http://schemas.microsoft.com/office/powerpoint/2010/main" val="221430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E8453-6F6D-724B-BBBE-C4E3D977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4407D-6E70-7F45-A1CA-EC8BD55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43" y="1613030"/>
            <a:ext cx="6414474" cy="487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3CE941D-775F-DA46-A5C2-C2CE88742953}"/>
              </a:ext>
            </a:extLst>
          </p:cNvPr>
          <p:cNvSpPr/>
          <p:nvPr/>
        </p:nvSpPr>
        <p:spPr>
          <a:xfrm>
            <a:off x="5222221" y="3662537"/>
            <a:ext cx="204319" cy="200735"/>
          </a:xfrm>
          <a:prstGeom prst="ellipse">
            <a:avLst/>
          </a:prstGeom>
          <a:solidFill>
            <a:srgbClr val="FFFF00"/>
          </a:solidFill>
          <a:ln w="254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C7708-C880-2546-B06A-8F731A596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2259942"/>
            <a:ext cx="0" cy="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A9E7DA-D6DB-AC48-95FB-9AFD242C4134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713598-702B-0645-A39C-826866D1A239}"/>
              </a:ext>
            </a:extLst>
          </p:cNvPr>
          <p:cNvCxnSpPr>
            <a:cxnSpLocks/>
          </p:cNvCxnSpPr>
          <p:nvPr/>
        </p:nvCxnSpPr>
        <p:spPr>
          <a:xfrm>
            <a:off x="5426540" y="4184276"/>
            <a:ext cx="292942" cy="1277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3A3D88-0990-1D4E-B512-399C4BF7BD70}"/>
              </a:ext>
            </a:extLst>
          </p:cNvPr>
          <p:cNvCxnSpPr>
            <a:cxnSpLocks/>
          </p:cNvCxnSpPr>
          <p:nvPr/>
        </p:nvCxnSpPr>
        <p:spPr>
          <a:xfrm flipH="1">
            <a:off x="5011271" y="4184276"/>
            <a:ext cx="313110" cy="513230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5D4EB-6C71-3F44-86C1-1999B5E3083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934755"/>
            <a:ext cx="650222" cy="1150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AE0CD4-1333-CC42-999B-9F387C610BFA}"/>
              </a:ext>
            </a:extLst>
          </p:cNvPr>
          <p:cNvCxnSpPr>
            <a:cxnSpLocks/>
          </p:cNvCxnSpPr>
          <p:nvPr/>
        </p:nvCxnSpPr>
        <p:spPr>
          <a:xfrm>
            <a:off x="4491318" y="4885766"/>
            <a:ext cx="403411" cy="564775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A1C2F0-AA52-2743-B004-2F482E7DA0F8}"/>
              </a:ext>
            </a:extLst>
          </p:cNvPr>
          <p:cNvCxnSpPr>
            <a:cxnSpLocks/>
          </p:cNvCxnSpPr>
          <p:nvPr/>
        </p:nvCxnSpPr>
        <p:spPr>
          <a:xfrm flipH="1">
            <a:off x="4491318" y="4714408"/>
            <a:ext cx="519954" cy="171357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1356F-1AFB-2045-879A-D6C174609B74}"/>
              </a:ext>
            </a:extLst>
          </p:cNvPr>
          <p:cNvCxnSpPr>
            <a:cxnSpLocks/>
          </p:cNvCxnSpPr>
          <p:nvPr/>
        </p:nvCxnSpPr>
        <p:spPr>
          <a:xfrm flipH="1">
            <a:off x="4572000" y="5450541"/>
            <a:ext cx="322729" cy="341681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1B6AD7-972E-2D42-B38C-0F470143D67C}"/>
              </a:ext>
            </a:extLst>
          </p:cNvPr>
          <p:cNvCxnSpPr>
            <a:cxnSpLocks/>
          </p:cNvCxnSpPr>
          <p:nvPr/>
        </p:nvCxnSpPr>
        <p:spPr>
          <a:xfrm flipH="1">
            <a:off x="3989294" y="5792222"/>
            <a:ext cx="582706" cy="142413"/>
          </a:xfrm>
          <a:prstGeom prst="straightConnector1">
            <a:avLst/>
          </a:prstGeom>
          <a:ln w="412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70EBC-C28D-1947-A2A9-8F0625EFC5C0}"/>
              </a:ext>
            </a:extLst>
          </p:cNvPr>
          <p:cNvCxnSpPr>
            <a:cxnSpLocks/>
          </p:cNvCxnSpPr>
          <p:nvPr/>
        </p:nvCxnSpPr>
        <p:spPr>
          <a:xfrm flipH="1" flipV="1">
            <a:off x="3567953" y="5728447"/>
            <a:ext cx="390392" cy="134981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B07CE3-00D2-284B-8ED0-AFC1C65DEF0F}"/>
              </a:ext>
            </a:extLst>
          </p:cNvPr>
          <p:cNvCxnSpPr>
            <a:cxnSpLocks/>
          </p:cNvCxnSpPr>
          <p:nvPr/>
        </p:nvCxnSpPr>
        <p:spPr>
          <a:xfrm flipH="1">
            <a:off x="3693459" y="5983336"/>
            <a:ext cx="268941" cy="282993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1AFADBC-91D0-F547-AC74-EF22B8F69212}"/>
              </a:ext>
            </a:extLst>
          </p:cNvPr>
          <p:cNvSpPr/>
          <p:nvPr/>
        </p:nvSpPr>
        <p:spPr>
          <a:xfrm>
            <a:off x="3267550" y="5591487"/>
            <a:ext cx="204319" cy="20073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A055C6-6B81-3F4B-9E7F-B7E0AFB6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408" y="5083740"/>
            <a:ext cx="1262973" cy="692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329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63EC01-5094-6841-8018-7864E27C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trip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70292-333F-1044-8DD5-386FD8B2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740112"/>
            <a:ext cx="3949435" cy="4499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760F-56B0-6B4E-84D5-108561BB6C8B}"/>
              </a:ext>
            </a:extLst>
          </p:cNvPr>
          <p:cNvSpPr txBox="1"/>
          <p:nvPr/>
        </p:nvSpPr>
        <p:spPr>
          <a:xfrm rot="411840">
            <a:off x="520411" y="5887055"/>
            <a:ext cx="5357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When in doubt, keep calm and backtrack!</a:t>
            </a:r>
          </a:p>
        </p:txBody>
      </p:sp>
    </p:spTree>
    <p:extLst>
      <p:ext uri="{BB962C8B-B14F-4D97-AF65-F5344CB8AC3E}">
        <p14:creationId xmlns:p14="http://schemas.microsoft.com/office/powerpoint/2010/main" val="237438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r>
              <a:rPr lang="en-US" sz="1800" b="0" dirty="0">
                <a:highlight>
                  <a:srgbClr val="FFFF00"/>
                </a:highlight>
              </a:rPr>
              <a:t>How many </a:t>
            </a:r>
            <a:r>
              <a:rPr lang="en-US" sz="1800" b="0" dirty="0">
                <a:solidFill>
                  <a:srgbClr val="FF0000"/>
                </a:solidFill>
                <a:highlight>
                  <a:srgbClr val="FFFF00"/>
                </a:highlight>
              </a:rPr>
              <a:t>possible unique paths</a:t>
            </a:r>
            <a:r>
              <a:rPr lang="en-US" sz="1800" b="0" dirty="0">
                <a:highlight>
                  <a:srgbClr val="FFFF00"/>
                </a:highlight>
              </a:rPr>
              <a:t> are there?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35E929-7AAA-6449-8387-DEB83A1ACC63}"/>
              </a:ext>
            </a:extLst>
          </p:cNvPr>
          <p:cNvCxnSpPr>
            <a:cxnSpLocks/>
          </p:cNvCxnSpPr>
          <p:nvPr/>
        </p:nvCxnSpPr>
        <p:spPr>
          <a:xfrm>
            <a:off x="2100730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3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725" y="457201"/>
            <a:ext cx="5546790" cy="32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1E2500-12A3-D841-B377-03CD2F639A4D}"/>
              </a:ext>
            </a:extLst>
          </p:cNvPr>
          <p:cNvSpPr/>
          <p:nvPr/>
        </p:nvSpPr>
        <p:spPr>
          <a:xfrm>
            <a:off x="62753" y="6486489"/>
            <a:ext cx="75751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https://wewrite.taleas.io/2018/11/14/why-inception-reminds-us-of-recursion/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5E75-ACC6-E748-8DA6-023A5CC1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76" y="4183184"/>
            <a:ext cx="6122893" cy="1990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9069-9BBE-F24C-912A-8FB2275C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76" y="1734774"/>
            <a:ext cx="1488142" cy="221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5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2901578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3639671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0" cy="71717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089502" y="6051176"/>
            <a:ext cx="880992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5970494" y="6051176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DD986-506B-BF48-8026-D537C5C53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0" dirty="0"/>
              <a:t>A robot is located at the top-left corner of a grid</a:t>
            </a:r>
          </a:p>
          <a:p>
            <a:endParaRPr lang="en-US" sz="1000" b="0" dirty="0"/>
          </a:p>
          <a:p>
            <a:r>
              <a:rPr lang="en-US" sz="1800" b="0" dirty="0"/>
              <a:t>The robot can </a:t>
            </a:r>
            <a:r>
              <a:rPr lang="en-US" sz="1800" b="0" dirty="0">
                <a:solidFill>
                  <a:srgbClr val="FF0000"/>
                </a:solidFill>
              </a:rPr>
              <a:t>only move either down or right</a:t>
            </a:r>
            <a:r>
              <a:rPr lang="en-US" sz="1800" b="0" dirty="0"/>
              <a:t> at any point in time. </a:t>
            </a:r>
          </a:p>
          <a:p>
            <a:endParaRPr lang="en-US" sz="1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Class Exercise: Unique Paths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5FD5E607-3032-0742-AD16-87DFAD6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8" y="3953435"/>
            <a:ext cx="5383722" cy="24630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417821-43AA-E24A-BD0C-E79A21CC7AC2}"/>
              </a:ext>
            </a:extLst>
          </p:cNvPr>
          <p:cNvCxnSpPr>
            <a:cxnSpLocks/>
          </p:cNvCxnSpPr>
          <p:nvPr/>
        </p:nvCxnSpPr>
        <p:spPr>
          <a:xfrm flipV="1">
            <a:off x="2100730" y="4643718"/>
            <a:ext cx="824753" cy="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/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85AB0F-F36D-4344-8740-369D7E2D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3" y="5149336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/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EA446C-5EFD-B24F-8607-50E2B8D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526" y="6416488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3333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61DF43-A595-A940-A34E-4E21E10D75CB}"/>
              </a:ext>
            </a:extLst>
          </p:cNvPr>
          <p:cNvCxnSpPr>
            <a:cxnSpLocks/>
          </p:cNvCxnSpPr>
          <p:nvPr/>
        </p:nvCxnSpPr>
        <p:spPr>
          <a:xfrm>
            <a:off x="2901578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CEDDB-369A-3649-8820-40B70280E821}"/>
              </a:ext>
            </a:extLst>
          </p:cNvPr>
          <p:cNvCxnSpPr>
            <a:cxnSpLocks/>
          </p:cNvCxnSpPr>
          <p:nvPr/>
        </p:nvCxnSpPr>
        <p:spPr>
          <a:xfrm>
            <a:off x="3639671" y="4643718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BD1B2-A652-5544-BB13-974E1D49B4D0}"/>
              </a:ext>
            </a:extLst>
          </p:cNvPr>
          <p:cNvCxnSpPr>
            <a:cxnSpLocks/>
          </p:cNvCxnSpPr>
          <p:nvPr/>
        </p:nvCxnSpPr>
        <p:spPr>
          <a:xfrm>
            <a:off x="4377764" y="4643718"/>
            <a:ext cx="0" cy="690284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B4357-6387-0A41-A33B-EDEF6ED92397}"/>
              </a:ext>
            </a:extLst>
          </p:cNvPr>
          <p:cNvCxnSpPr>
            <a:cxnSpLocks/>
          </p:cNvCxnSpPr>
          <p:nvPr/>
        </p:nvCxnSpPr>
        <p:spPr>
          <a:xfrm>
            <a:off x="4351409" y="5334002"/>
            <a:ext cx="738093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731A74-1E1F-0546-9377-EFF5EEC00FF5}"/>
              </a:ext>
            </a:extLst>
          </p:cNvPr>
          <p:cNvCxnSpPr>
            <a:cxnSpLocks/>
          </p:cNvCxnSpPr>
          <p:nvPr/>
        </p:nvCxnSpPr>
        <p:spPr>
          <a:xfrm>
            <a:off x="5089502" y="5334002"/>
            <a:ext cx="800310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B9C842-E44C-D042-A790-84AA123D142E}"/>
              </a:ext>
            </a:extLst>
          </p:cNvPr>
          <p:cNvCxnSpPr>
            <a:cxnSpLocks/>
          </p:cNvCxnSpPr>
          <p:nvPr/>
        </p:nvCxnSpPr>
        <p:spPr>
          <a:xfrm>
            <a:off x="5889812" y="5334002"/>
            <a:ext cx="726141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AD200-D640-BC45-877D-4DBE65F16D1E}"/>
              </a:ext>
            </a:extLst>
          </p:cNvPr>
          <p:cNvCxnSpPr>
            <a:cxnSpLocks/>
          </p:cNvCxnSpPr>
          <p:nvPr/>
        </p:nvCxnSpPr>
        <p:spPr>
          <a:xfrm>
            <a:off x="6615953" y="5334002"/>
            <a:ext cx="0" cy="672351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90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5ED43-844F-164D-BC8A-A193BC70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7F3C7-0500-FE4E-8878-E403C874493F}"/>
              </a:ext>
            </a:extLst>
          </p:cNvPr>
          <p:cNvSpPr/>
          <p:nvPr/>
        </p:nvSpPr>
        <p:spPr>
          <a:xfrm>
            <a:off x="1846729" y="261410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8EA6F-10E1-1147-8318-DE72199E4F26}"/>
              </a:ext>
            </a:extLst>
          </p:cNvPr>
          <p:cNvSpPr/>
          <p:nvPr/>
        </p:nvSpPr>
        <p:spPr>
          <a:xfrm>
            <a:off x="1425943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3B1E0-B51F-7144-874A-5D7C2751755A}"/>
              </a:ext>
            </a:extLst>
          </p:cNvPr>
          <p:cNvSpPr/>
          <p:nvPr/>
        </p:nvSpPr>
        <p:spPr>
          <a:xfrm>
            <a:off x="2127901" y="394607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55188-96C4-AC40-BF2F-C493BCF7C536}"/>
              </a:ext>
            </a:extLst>
          </p:cNvPr>
          <p:cNvSpPr txBox="1"/>
          <p:nvPr/>
        </p:nvSpPr>
        <p:spPr>
          <a:xfrm>
            <a:off x="2045509" y="27790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F1CCF-EC69-9C45-83FF-F31B43D4E53A}"/>
              </a:ext>
            </a:extLst>
          </p:cNvPr>
          <p:cNvSpPr txBox="1"/>
          <p:nvPr/>
        </p:nvSpPr>
        <p:spPr>
          <a:xfrm>
            <a:off x="2326681" y="41110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4A00B-94E7-4741-BC15-BEB5AE4DDA3B}"/>
              </a:ext>
            </a:extLst>
          </p:cNvPr>
          <p:cNvSpPr/>
          <p:nvPr/>
        </p:nvSpPr>
        <p:spPr>
          <a:xfrm>
            <a:off x="4166702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A5263C-0E13-4449-8C54-D73EDD72A6BA}"/>
              </a:ext>
            </a:extLst>
          </p:cNvPr>
          <p:cNvSpPr/>
          <p:nvPr/>
        </p:nvSpPr>
        <p:spPr>
          <a:xfrm>
            <a:off x="4166701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DE106-F883-C34E-A856-AA38BA4740BB}"/>
              </a:ext>
            </a:extLst>
          </p:cNvPr>
          <p:cNvSpPr txBox="1"/>
          <p:nvPr/>
        </p:nvSpPr>
        <p:spPr>
          <a:xfrm>
            <a:off x="4364420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37B3E-1D2A-7740-9BE0-394F5846F9BE}"/>
              </a:ext>
            </a:extLst>
          </p:cNvPr>
          <p:cNvSpPr/>
          <p:nvPr/>
        </p:nvSpPr>
        <p:spPr>
          <a:xfrm>
            <a:off x="5679527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44A24-8FAD-5144-AE89-85CB9730A4F3}"/>
              </a:ext>
            </a:extLst>
          </p:cNvPr>
          <p:cNvSpPr/>
          <p:nvPr/>
        </p:nvSpPr>
        <p:spPr>
          <a:xfrm>
            <a:off x="5679526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2B1C4-C9BA-F248-B77E-2EFC816DB32C}"/>
              </a:ext>
            </a:extLst>
          </p:cNvPr>
          <p:cNvSpPr/>
          <p:nvPr/>
        </p:nvSpPr>
        <p:spPr>
          <a:xfrm>
            <a:off x="6376650" y="29637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7159B-9153-434D-9D80-0108C43DAAA4}"/>
              </a:ext>
            </a:extLst>
          </p:cNvPr>
          <p:cNvSpPr/>
          <p:nvPr/>
        </p:nvSpPr>
        <p:spPr>
          <a:xfrm>
            <a:off x="6376649" y="36629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0D8AD-4F08-C14E-BA25-1FDC915D1A1A}"/>
              </a:ext>
            </a:extLst>
          </p:cNvPr>
          <p:cNvSpPr txBox="1"/>
          <p:nvPr/>
        </p:nvSpPr>
        <p:spPr>
          <a:xfrm>
            <a:off x="6574368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AB7-13D5-3947-926F-2F80D9B22C76}"/>
              </a:ext>
            </a:extLst>
          </p:cNvPr>
          <p:cNvSpPr txBox="1"/>
          <p:nvPr/>
        </p:nvSpPr>
        <p:spPr>
          <a:xfrm>
            <a:off x="6574368" y="31286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E69FC-91A5-9F4B-8620-F9F56ABA32F5}"/>
              </a:ext>
            </a:extLst>
          </p:cNvPr>
          <p:cNvSpPr txBox="1"/>
          <p:nvPr/>
        </p:nvSpPr>
        <p:spPr>
          <a:xfrm>
            <a:off x="5875121" y="38279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0" name="Picture 19" descr="robot_maze.png">
            <a:extLst>
              <a:ext uri="{FF2B5EF4-FFF2-40B4-BE49-F238E27FC236}">
                <a16:creationId xmlns:a16="http://schemas.microsoft.com/office/drawing/2014/main" id="{1F4F068C-1A69-9B49-BCFE-B1A585182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99" y="88629"/>
            <a:ext cx="2483663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5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  <p:bldP spid="13" grpId="0"/>
      <p:bldP spid="15" grpId="0" animBg="1"/>
      <p:bldP spid="16" grpId="0" animBg="1"/>
      <p:bldP spid="17" grpId="0"/>
      <p:bldP spid="18" grpId="0" animBg="1"/>
      <p:bldP spid="19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147433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147432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2844556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2844555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042274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042274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343027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343027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3543802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3543801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24092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24092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443864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443864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3739396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3739396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147432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2844555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042274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343027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3543801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24092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360897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3739396" y="407894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4938045" y="2515489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4938044" y="321473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135763" y="33796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135763" y="26804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4938044" y="391398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058020" y="40789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528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6062777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6062776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6759900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6759899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6957618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6957618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6258371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6258371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7459146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7459145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8156269" y="170164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8156268" y="869411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8353987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7654740" y="10343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7654740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5C0EF-2B3B-5D4A-8EF1-0F8E60BE0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12" y="3113943"/>
            <a:ext cx="5206986" cy="3221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/>
              <p:nvPr/>
            </p:nvSpPr>
            <p:spPr>
              <a:xfrm>
                <a:off x="582109" y="1796266"/>
                <a:ext cx="26357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𝑢𝑛𝑖𝑞𝑢𝑒𝑃𝑎𝑡h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1E093E-2004-6A43-BADA-A32F6A094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9" y="1796266"/>
                <a:ext cx="2635786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/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A93D25-B6B4-C94D-9722-6A32AE77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70" y="682026"/>
                <a:ext cx="885692" cy="369332"/>
              </a:xfrm>
              <a:prstGeom prst="rect">
                <a:avLst/>
              </a:prstGeom>
              <a:blipFill>
                <a:blip r:embed="rId4"/>
                <a:stretch>
                  <a:fillRect t="-6667" r="-422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/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7DD2CFE-1B58-F742-8076-68CA4C62A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671" y="1660990"/>
                <a:ext cx="1162947" cy="369332"/>
              </a:xfrm>
              <a:prstGeom prst="rect">
                <a:avLst/>
              </a:prstGeom>
              <a:blipFill>
                <a:blip r:embed="rId5"/>
                <a:stretch>
                  <a:fillRect t="-6667" r="-326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/>
              <p:nvPr/>
            </p:nvSpPr>
            <p:spPr>
              <a:xfrm>
                <a:off x="1200674" y="2286000"/>
                <a:ext cx="30144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𝑢𝑛𝑖𝑞𝑢𝑒𝑃𝑎𝑡h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45B5DD-FD9B-494F-8B9E-086964DF3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74" y="2286000"/>
                <a:ext cx="3014479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/>
              <p:nvPr/>
            </p:nvSpPr>
            <p:spPr>
              <a:xfrm>
                <a:off x="3938677" y="2281076"/>
                <a:ext cx="2821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𝑢𝑛𝑖𝑞𝑢𝑒𝑃𝑎𝑡h</m:t>
                      </m:r>
                      <m:d>
                        <m:d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94A289-005C-1842-BA92-BE8C26356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677" y="2281076"/>
                <a:ext cx="2821221" cy="400110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7E0F3C43-0E79-8648-B5E4-2577E59C3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469" y="3761494"/>
            <a:ext cx="3124200" cy="1564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93E2660-DA63-7449-A00F-9B9116069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656" y="5250845"/>
            <a:ext cx="4420911" cy="6544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A32D43E-6334-C044-A5A1-485F298657F1}"/>
              </a:ext>
            </a:extLst>
          </p:cNvPr>
          <p:cNvSpPr txBox="1"/>
          <p:nvPr/>
        </p:nvSpPr>
        <p:spPr>
          <a:xfrm>
            <a:off x="8353987" y="10337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2E03D8-F578-3844-BCA4-2C9C0B75B06B}"/>
              </a:ext>
            </a:extLst>
          </p:cNvPr>
          <p:cNvSpPr txBox="1"/>
          <p:nvPr/>
        </p:nvSpPr>
        <p:spPr>
          <a:xfrm>
            <a:off x="8353987" y="335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D55299-6B8F-414F-A3BA-13E02A8E352F}"/>
              </a:ext>
            </a:extLst>
          </p:cNvPr>
          <p:cNvSpPr txBox="1"/>
          <p:nvPr/>
        </p:nvSpPr>
        <p:spPr>
          <a:xfrm>
            <a:off x="7654740" y="10343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473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38" grpId="0"/>
      <p:bldP spid="41" grpId="0"/>
      <p:bldP spid="42" grpId="0"/>
      <p:bldP spid="4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pic>
        <p:nvPicPr>
          <p:cNvPr id="4" name="Picture 3" descr="robot_maze.png">
            <a:extLst>
              <a:ext uri="{FF2B5EF4-FFF2-40B4-BE49-F238E27FC236}">
                <a16:creationId xmlns:a16="http://schemas.microsoft.com/office/drawing/2014/main" id="{7FBE7BA3-ABD7-AD46-90DA-BB967AA5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217" y="54781"/>
            <a:ext cx="2483663" cy="1136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D9464-DA57-4B40-9759-323F3290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40" y="1680239"/>
            <a:ext cx="5029719" cy="4926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290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6FE879-2BC6-F048-A894-A3B9663566BE}"/>
              </a:ext>
            </a:extLst>
          </p:cNvPr>
          <p:cNvSpPr/>
          <p:nvPr/>
        </p:nvSpPr>
        <p:spPr>
          <a:xfrm>
            <a:off x="1287339" y="3778205"/>
            <a:ext cx="546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3,4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2,4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1,4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1,1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277B-0C92-0C42-9C4B-EA1C40974816}"/>
              </a:ext>
            </a:extLst>
          </p:cNvPr>
          <p:cNvSpPr/>
          <p:nvPr/>
        </p:nvSpPr>
        <p:spPr>
          <a:xfrm>
            <a:off x="1932622" y="4393758"/>
            <a:ext cx="8561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1,3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1,1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40B96-EE32-8B46-A66E-C3988253A658}"/>
              </a:ext>
            </a:extLst>
          </p:cNvPr>
          <p:cNvSpPr/>
          <p:nvPr/>
        </p:nvSpPr>
        <p:spPr>
          <a:xfrm>
            <a:off x="2477465" y="4701534"/>
            <a:ext cx="510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2,2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1,2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1,1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24314F-9EFC-F343-8B1F-EC6496F7EC9F}"/>
              </a:ext>
            </a:extLst>
          </p:cNvPr>
          <p:cNvSpPr/>
          <p:nvPr/>
        </p:nvSpPr>
        <p:spPr>
          <a:xfrm>
            <a:off x="2988239" y="5009311"/>
            <a:ext cx="618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2,1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1,1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F1CD4-C4FA-E74C-9411-D0938D22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1" y="1739175"/>
            <a:ext cx="487845" cy="498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73B52B-8036-8A41-8556-176DC344477A}"/>
              </a:ext>
            </a:extLst>
          </p:cNvPr>
          <p:cNvSpPr/>
          <p:nvPr/>
        </p:nvSpPr>
        <p:spPr>
          <a:xfrm>
            <a:off x="5358390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1F7B23-8825-9346-8331-78BB3B203B01}"/>
              </a:ext>
            </a:extLst>
          </p:cNvPr>
          <p:cNvSpPr/>
          <p:nvPr/>
        </p:nvSpPr>
        <p:spPr>
          <a:xfrm>
            <a:off x="5358389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39DBB5-DAE5-904E-92B1-88DA9DC897FF}"/>
              </a:ext>
            </a:extLst>
          </p:cNvPr>
          <p:cNvSpPr/>
          <p:nvPr/>
        </p:nvSpPr>
        <p:spPr>
          <a:xfrm>
            <a:off x="6055513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63F54C-C742-3C4B-9F77-000C038A1366}"/>
              </a:ext>
            </a:extLst>
          </p:cNvPr>
          <p:cNvSpPr/>
          <p:nvPr/>
        </p:nvSpPr>
        <p:spPr>
          <a:xfrm>
            <a:off x="6055512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B9CCA9-C40E-5141-A143-8284778237AB}"/>
              </a:ext>
            </a:extLst>
          </p:cNvPr>
          <p:cNvSpPr/>
          <p:nvPr/>
        </p:nvSpPr>
        <p:spPr>
          <a:xfrm>
            <a:off x="6754759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82B4BC-D114-D541-AA2B-4981FE0B62C0}"/>
              </a:ext>
            </a:extLst>
          </p:cNvPr>
          <p:cNvSpPr/>
          <p:nvPr/>
        </p:nvSpPr>
        <p:spPr>
          <a:xfrm>
            <a:off x="6754758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074D9-34A2-1540-8B45-033920324BDE}"/>
              </a:ext>
            </a:extLst>
          </p:cNvPr>
          <p:cNvSpPr/>
          <p:nvPr/>
        </p:nvSpPr>
        <p:spPr>
          <a:xfrm>
            <a:off x="7451882" y="4199965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BC9BB-2EAC-1842-8508-347A4076AC27}"/>
              </a:ext>
            </a:extLst>
          </p:cNvPr>
          <p:cNvSpPr/>
          <p:nvPr/>
        </p:nvSpPr>
        <p:spPr>
          <a:xfrm>
            <a:off x="7451881" y="4899212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/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rows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09786A-1B6C-F343-BB66-EC59BB7B4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033" y="4399130"/>
                <a:ext cx="885692" cy="369332"/>
              </a:xfrm>
              <a:prstGeom prst="rect">
                <a:avLst/>
              </a:prstGeom>
              <a:blipFill>
                <a:blip r:embed="rId3"/>
                <a:stretch>
                  <a:fillRect t="-3333" r="-42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/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D08E0A-5DFB-4445-A268-F96D598AE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284" y="5690791"/>
                <a:ext cx="1162947" cy="369332"/>
              </a:xfrm>
              <a:prstGeom prst="rect">
                <a:avLst/>
              </a:prstGeom>
              <a:blipFill>
                <a:blip r:embed="rId4"/>
                <a:stretch>
                  <a:fillRect t="-6667" r="-215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6C7A9E5-1D3B-2F4D-A9BA-FCE234B3434D}"/>
              </a:ext>
            </a:extLst>
          </p:cNvPr>
          <p:cNvSpPr/>
          <p:nvPr/>
        </p:nvSpPr>
        <p:spPr>
          <a:xfrm>
            <a:off x="5358389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EDFAAC-FDED-904D-86E3-94B515EB739D}"/>
              </a:ext>
            </a:extLst>
          </p:cNvPr>
          <p:cNvSpPr/>
          <p:nvPr/>
        </p:nvSpPr>
        <p:spPr>
          <a:xfrm>
            <a:off x="6055512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5F1773-2E26-A04A-92E4-484369A15CB0}"/>
              </a:ext>
            </a:extLst>
          </p:cNvPr>
          <p:cNvSpPr/>
          <p:nvPr/>
        </p:nvSpPr>
        <p:spPr>
          <a:xfrm>
            <a:off x="6754758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BE4D51-1D42-CF44-9CCC-4022FAE46855}"/>
              </a:ext>
            </a:extLst>
          </p:cNvPr>
          <p:cNvSpPr/>
          <p:nvPr/>
        </p:nvSpPr>
        <p:spPr>
          <a:xfrm>
            <a:off x="7451881" y="3500718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E33A8B-67BC-4A47-8C21-30B910488A46}"/>
              </a:ext>
            </a:extLst>
          </p:cNvPr>
          <p:cNvSpPr txBox="1"/>
          <p:nvPr/>
        </p:nvSpPr>
        <p:spPr>
          <a:xfrm>
            <a:off x="4957482" y="3681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16C52C-E784-8E4E-A13F-0200DD62647C}"/>
              </a:ext>
            </a:extLst>
          </p:cNvPr>
          <p:cNvSpPr txBox="1"/>
          <p:nvPr/>
        </p:nvSpPr>
        <p:spPr>
          <a:xfrm>
            <a:off x="4957482" y="4378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CE586E-14E8-3E43-94CB-484CF6F8DA2C}"/>
              </a:ext>
            </a:extLst>
          </p:cNvPr>
          <p:cNvSpPr txBox="1"/>
          <p:nvPr/>
        </p:nvSpPr>
        <p:spPr>
          <a:xfrm>
            <a:off x="4972905" y="50794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690EE4-AB28-3C42-8043-6238E41FB0E9}"/>
              </a:ext>
            </a:extLst>
          </p:cNvPr>
          <p:cNvSpPr txBox="1"/>
          <p:nvPr/>
        </p:nvSpPr>
        <p:spPr>
          <a:xfrm>
            <a:off x="5557169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06D36B-517A-DC44-A0F3-B200BAAEBCA4}"/>
              </a:ext>
            </a:extLst>
          </p:cNvPr>
          <p:cNvSpPr txBox="1"/>
          <p:nvPr/>
        </p:nvSpPr>
        <p:spPr>
          <a:xfrm>
            <a:off x="6211591" y="30623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93271A-0B5E-2344-83A9-60FC82D16589}"/>
              </a:ext>
            </a:extLst>
          </p:cNvPr>
          <p:cNvSpPr txBox="1"/>
          <p:nvPr/>
        </p:nvSpPr>
        <p:spPr>
          <a:xfrm>
            <a:off x="6953538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CB3AF0-B4B7-A94E-9676-0DFE45874289}"/>
              </a:ext>
            </a:extLst>
          </p:cNvPr>
          <p:cNvSpPr txBox="1"/>
          <p:nvPr/>
        </p:nvSpPr>
        <p:spPr>
          <a:xfrm>
            <a:off x="7650661" y="30592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44A986-1E5E-5A49-A644-C558779E22DA}"/>
              </a:ext>
            </a:extLst>
          </p:cNvPr>
          <p:cNvCxnSpPr>
            <a:cxnSpLocks/>
          </p:cNvCxnSpPr>
          <p:nvPr/>
        </p:nvCxnSpPr>
        <p:spPr>
          <a:xfrm flipV="1">
            <a:off x="7801504" y="4549588"/>
            <a:ext cx="0" cy="71450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74AD16-AD19-5C45-B2E0-C732F458B253}"/>
              </a:ext>
            </a:extLst>
          </p:cNvPr>
          <p:cNvCxnSpPr>
            <a:cxnSpLocks/>
          </p:cNvCxnSpPr>
          <p:nvPr/>
        </p:nvCxnSpPr>
        <p:spPr>
          <a:xfrm flipV="1">
            <a:off x="7801504" y="3681800"/>
            <a:ext cx="0" cy="875415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6BC559-B558-9A45-844C-A12AC2D2EAC1}"/>
              </a:ext>
            </a:extLst>
          </p:cNvPr>
          <p:cNvCxnSpPr>
            <a:cxnSpLocks/>
          </p:cNvCxnSpPr>
          <p:nvPr/>
        </p:nvCxnSpPr>
        <p:spPr>
          <a:xfrm flipH="1">
            <a:off x="7054322" y="3714067"/>
            <a:ext cx="747182" cy="8978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44A2F1-B7B4-1F45-A912-A498E836E237}"/>
              </a:ext>
            </a:extLst>
          </p:cNvPr>
          <p:cNvCxnSpPr>
            <a:cxnSpLocks/>
          </p:cNvCxnSpPr>
          <p:nvPr/>
        </p:nvCxnSpPr>
        <p:spPr>
          <a:xfrm flipH="1">
            <a:off x="6330774" y="3725737"/>
            <a:ext cx="847966" cy="5839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2E6A8A6-EEC7-C448-B7B1-C2FEF3BBBFCD}"/>
              </a:ext>
            </a:extLst>
          </p:cNvPr>
          <p:cNvCxnSpPr>
            <a:cxnSpLocks/>
          </p:cNvCxnSpPr>
          <p:nvPr/>
        </p:nvCxnSpPr>
        <p:spPr>
          <a:xfrm flipH="1">
            <a:off x="5606666" y="3728656"/>
            <a:ext cx="751825" cy="2920"/>
          </a:xfrm>
          <a:prstGeom prst="straightConnector1">
            <a:avLst/>
          </a:prstGeom>
          <a:ln>
            <a:solidFill>
              <a:srgbClr val="FFC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21B7770-24F0-1A41-857C-C4FA9FB5F6CC}"/>
              </a:ext>
            </a:extLst>
          </p:cNvPr>
          <p:cNvCxnSpPr>
            <a:cxnSpLocks/>
          </p:cNvCxnSpPr>
          <p:nvPr/>
        </p:nvCxnSpPr>
        <p:spPr>
          <a:xfrm flipV="1">
            <a:off x="7079353" y="3926768"/>
            <a:ext cx="0" cy="67471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0D2098-79EC-364A-A821-04C5C18D4D2E}"/>
              </a:ext>
            </a:extLst>
          </p:cNvPr>
          <p:cNvCxnSpPr>
            <a:cxnSpLocks/>
          </p:cNvCxnSpPr>
          <p:nvPr/>
        </p:nvCxnSpPr>
        <p:spPr>
          <a:xfrm flipH="1">
            <a:off x="6310591" y="3926768"/>
            <a:ext cx="75767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CB3A05-A9D9-0444-88D7-F273C09084AE}"/>
              </a:ext>
            </a:extLst>
          </p:cNvPr>
          <p:cNvCxnSpPr>
            <a:cxnSpLocks/>
          </p:cNvCxnSpPr>
          <p:nvPr/>
        </p:nvCxnSpPr>
        <p:spPr>
          <a:xfrm flipH="1">
            <a:off x="5631531" y="3926768"/>
            <a:ext cx="667971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4C6675-C975-CE4E-B8BC-080E689519FE}"/>
              </a:ext>
            </a:extLst>
          </p:cNvPr>
          <p:cNvCxnSpPr>
            <a:cxnSpLocks/>
          </p:cNvCxnSpPr>
          <p:nvPr/>
        </p:nvCxnSpPr>
        <p:spPr>
          <a:xfrm flipH="1">
            <a:off x="7054322" y="4591268"/>
            <a:ext cx="747183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97B813-6BAF-474E-9126-2D931E14B154}"/>
              </a:ext>
            </a:extLst>
          </p:cNvPr>
          <p:cNvCxnSpPr>
            <a:cxnSpLocks/>
          </p:cNvCxnSpPr>
          <p:nvPr/>
        </p:nvCxnSpPr>
        <p:spPr>
          <a:xfrm flipV="1">
            <a:off x="6375524" y="4072320"/>
            <a:ext cx="6443" cy="529159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92E5DD-93C4-B04A-BEA9-5265AE1D2535}"/>
              </a:ext>
            </a:extLst>
          </p:cNvPr>
          <p:cNvCxnSpPr>
            <a:cxnSpLocks/>
          </p:cNvCxnSpPr>
          <p:nvPr/>
        </p:nvCxnSpPr>
        <p:spPr>
          <a:xfrm flipH="1">
            <a:off x="5631531" y="4072991"/>
            <a:ext cx="714579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A0DB3B1-BE44-6246-B0C7-DE502D11F837}"/>
              </a:ext>
            </a:extLst>
          </p:cNvPr>
          <p:cNvCxnSpPr>
            <a:cxnSpLocks/>
          </p:cNvCxnSpPr>
          <p:nvPr/>
        </p:nvCxnSpPr>
        <p:spPr>
          <a:xfrm flipH="1">
            <a:off x="6375524" y="4591268"/>
            <a:ext cx="667971" cy="0"/>
          </a:xfrm>
          <a:prstGeom prst="straightConnector1">
            <a:avLst/>
          </a:prstGeom>
          <a:ln>
            <a:solidFill>
              <a:srgbClr val="0070C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7AAC45C-C5FC-714E-B505-1B199520618D}"/>
              </a:ext>
            </a:extLst>
          </p:cNvPr>
          <p:cNvCxnSpPr>
            <a:cxnSpLocks/>
          </p:cNvCxnSpPr>
          <p:nvPr/>
        </p:nvCxnSpPr>
        <p:spPr>
          <a:xfrm flipH="1">
            <a:off x="5713996" y="4591268"/>
            <a:ext cx="667971" cy="0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6D7CF9-89DE-A049-866A-AD7F5F597667}"/>
              </a:ext>
            </a:extLst>
          </p:cNvPr>
          <p:cNvCxnSpPr>
            <a:cxnSpLocks/>
          </p:cNvCxnSpPr>
          <p:nvPr/>
        </p:nvCxnSpPr>
        <p:spPr>
          <a:xfrm flipV="1">
            <a:off x="5705888" y="4072320"/>
            <a:ext cx="8108" cy="537384"/>
          </a:xfrm>
          <a:prstGeom prst="straightConnector1">
            <a:avLst/>
          </a:prstGeom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E287A3EF-DD8E-E642-A828-5588DAF397C2}"/>
              </a:ext>
            </a:extLst>
          </p:cNvPr>
          <p:cNvSpPr/>
          <p:nvPr/>
        </p:nvSpPr>
        <p:spPr>
          <a:xfrm>
            <a:off x="1226800" y="5361457"/>
            <a:ext cx="2388831" cy="331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/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uniquePaths(1,1)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76E64E2-7665-EE43-A987-748201F97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99" y="6132840"/>
                <a:ext cx="2130070" cy="369332"/>
              </a:xfrm>
              <a:prstGeom prst="rect">
                <a:avLst/>
              </a:prstGeom>
              <a:blipFill>
                <a:blip r:embed="rId5"/>
                <a:stretch>
                  <a:fillRect l="-177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1321621" y="1894856"/>
            <a:ext cx="2806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87" y="221541"/>
            <a:ext cx="4091880" cy="2461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7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6" grpId="0" animBg="1"/>
      <p:bldP spid="9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806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(3,4)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2F663-7CAA-8941-B175-2CB58848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64" y="2171918"/>
            <a:ext cx="6410362" cy="455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7800B-6FB5-F644-98C6-B85A28F5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99" y="2311026"/>
            <a:ext cx="762000" cy="3175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6EC01E0-8746-2444-95F0-BE326C37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296" y="86322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883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2806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(5,8)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A291E-F6F8-C243-ADBF-D9559A80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2203294"/>
            <a:ext cx="6320118" cy="450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B5AFE-FD1D-1940-BC64-8547F154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96" y="86322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016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816014" y="1363509"/>
            <a:ext cx="317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(10,15)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96" y="86322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29E4F-0E99-FB4F-BB2F-67016AF9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88" y="2171918"/>
            <a:ext cx="6454587" cy="4641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6A780-108D-8B4E-9F80-90BBDB09706C}"/>
              </a:ext>
            </a:extLst>
          </p:cNvPr>
          <p:cNvSpPr/>
          <p:nvPr/>
        </p:nvSpPr>
        <p:spPr>
          <a:xfrm>
            <a:off x="2291847" y="2554942"/>
            <a:ext cx="524167" cy="30742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2BDBE-F9F1-4040-BF93-B70BC70676A4}"/>
              </a:ext>
            </a:extLst>
          </p:cNvPr>
          <p:cNvSpPr txBox="1"/>
          <p:nvPr/>
        </p:nvSpPr>
        <p:spPr>
          <a:xfrm>
            <a:off x="3155577" y="3630706"/>
            <a:ext cx="3868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Repeated subproblem</a:t>
            </a:r>
          </a:p>
        </p:txBody>
      </p:sp>
    </p:spTree>
    <p:extLst>
      <p:ext uri="{BB962C8B-B14F-4D97-AF65-F5344CB8AC3E}">
        <p14:creationId xmlns:p14="http://schemas.microsoft.com/office/powerpoint/2010/main" val="31045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AFCC-0CF9-FA49-8B85-8347C9AD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42A7-466A-844A-8C28-F0793649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5" y="1680755"/>
            <a:ext cx="8489970" cy="491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879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6459972-2286-E24C-88CD-6AD595A36813}"/>
              </a:ext>
            </a:extLst>
          </p:cNvPr>
          <p:cNvSpPr/>
          <p:nvPr/>
        </p:nvSpPr>
        <p:spPr>
          <a:xfrm>
            <a:off x="2459494" y="1373347"/>
            <a:ext cx="317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highlight>
                  <a:srgbClr val="FFFF00"/>
                </a:highlight>
              </a:rPr>
              <a:t>uniquePaths</a:t>
            </a:r>
            <a:r>
              <a:rPr lang="en-US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(20,30) </a:t>
            </a:r>
            <a:endParaRPr lang="en-US" sz="2800" b="1" dirty="0">
              <a:highlight>
                <a:srgbClr val="FFFF00"/>
              </a:highligh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637" y="221541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0E4D7-5DD0-9E4F-BC84-BBBDACB4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788" y="2342247"/>
            <a:ext cx="4453378" cy="2884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52E06-3823-1E4D-A019-66B971EA2CD9}"/>
              </a:ext>
            </a:extLst>
          </p:cNvPr>
          <p:cNvSpPr txBox="1"/>
          <p:nvPr/>
        </p:nvSpPr>
        <p:spPr>
          <a:xfrm>
            <a:off x="1307872" y="5484653"/>
            <a:ext cx="3611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Dude it’s been 30 minutes…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78DA-0165-6C45-8C83-7A4740A34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78" y="5546722"/>
            <a:ext cx="129091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Repeated subproblems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31B61D-C4FD-874A-9535-5143BA506194}"/>
              </a:ext>
            </a:extLst>
          </p:cNvPr>
          <p:cNvCxnSpPr>
            <a:cxnSpLocks/>
          </p:cNvCxnSpPr>
          <p:nvPr/>
        </p:nvCxnSpPr>
        <p:spPr>
          <a:xfrm flipH="1" flipV="1">
            <a:off x="5925670" y="4168588"/>
            <a:ext cx="1" cy="64545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8EE942-30B2-A24D-849B-6257D2EC7B20}"/>
              </a:ext>
            </a:extLst>
          </p:cNvPr>
          <p:cNvCxnSpPr>
            <a:cxnSpLocks/>
          </p:cNvCxnSpPr>
          <p:nvPr/>
        </p:nvCxnSpPr>
        <p:spPr>
          <a:xfrm flipH="1">
            <a:off x="5136776" y="4814047"/>
            <a:ext cx="788894" cy="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3135169" y="3473369"/>
            <a:ext cx="788895" cy="645459"/>
            <a:chOff x="4751294" y="4155140"/>
            <a:chExt cx="788895" cy="645459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0188" y="4155140"/>
              <a:ext cx="1" cy="645459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6AE0FD-C59B-AE49-A176-1A3D48DC8DBF}"/>
              </a:ext>
            </a:extLst>
          </p:cNvPr>
          <p:cNvSpPr txBox="1"/>
          <p:nvPr/>
        </p:nvSpPr>
        <p:spPr>
          <a:xfrm>
            <a:off x="6340852" y="4458161"/>
            <a:ext cx="107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96308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308B7-9C3A-1148-89AF-58C8050B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D7FB2-0E1B-B44D-A65C-C5ABB1025F12}"/>
              </a:ext>
            </a:extLst>
          </p:cNvPr>
          <p:cNvSpPr/>
          <p:nvPr/>
        </p:nvSpPr>
        <p:spPr>
          <a:xfrm>
            <a:off x="2769496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60D05-859F-3244-9266-EB6B2683F412}"/>
              </a:ext>
            </a:extLst>
          </p:cNvPr>
          <p:cNvSpPr/>
          <p:nvPr/>
        </p:nvSpPr>
        <p:spPr>
          <a:xfrm>
            <a:off x="2769495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2B9F5-A019-2142-84C1-1D3C2F9B4FC2}"/>
              </a:ext>
            </a:extLst>
          </p:cNvPr>
          <p:cNvSpPr/>
          <p:nvPr/>
        </p:nvSpPr>
        <p:spPr>
          <a:xfrm>
            <a:off x="3466619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7B4D1-1B2F-1344-8AC1-AECCD71C69CC}"/>
              </a:ext>
            </a:extLst>
          </p:cNvPr>
          <p:cNvSpPr/>
          <p:nvPr/>
        </p:nvSpPr>
        <p:spPr>
          <a:xfrm>
            <a:off x="3466618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90B8E-87D3-AD40-B2A2-BE6C333D33D0}"/>
              </a:ext>
            </a:extLst>
          </p:cNvPr>
          <p:cNvSpPr txBox="1"/>
          <p:nvPr/>
        </p:nvSpPr>
        <p:spPr>
          <a:xfrm>
            <a:off x="3664337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F412C-2589-014C-B3B3-290031B9C37B}"/>
              </a:ext>
            </a:extLst>
          </p:cNvPr>
          <p:cNvSpPr txBox="1"/>
          <p:nvPr/>
        </p:nvSpPr>
        <p:spPr>
          <a:xfrm>
            <a:off x="3664337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B2F0B-929C-D34F-8C35-F5E280504231}"/>
              </a:ext>
            </a:extLst>
          </p:cNvPr>
          <p:cNvSpPr txBox="1"/>
          <p:nvPr/>
        </p:nvSpPr>
        <p:spPr>
          <a:xfrm>
            <a:off x="2965090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D6CBA-E2DB-7444-A63A-428B2F40C4EA}"/>
              </a:ext>
            </a:extLst>
          </p:cNvPr>
          <p:cNvSpPr txBox="1"/>
          <p:nvPr/>
        </p:nvSpPr>
        <p:spPr>
          <a:xfrm>
            <a:off x="2965090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D2420C-527C-8640-9D46-BB86FD5E5593}"/>
              </a:ext>
            </a:extLst>
          </p:cNvPr>
          <p:cNvSpPr/>
          <p:nvPr/>
        </p:nvSpPr>
        <p:spPr>
          <a:xfrm>
            <a:off x="4165865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F4BE-FF59-8444-B0FE-BA1F0B56B5D8}"/>
              </a:ext>
            </a:extLst>
          </p:cNvPr>
          <p:cNvSpPr/>
          <p:nvPr/>
        </p:nvSpPr>
        <p:spPr>
          <a:xfrm>
            <a:off x="4165864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FF4A5-F292-644A-A091-081B82586E7C}"/>
              </a:ext>
            </a:extLst>
          </p:cNvPr>
          <p:cNvSpPr/>
          <p:nvPr/>
        </p:nvSpPr>
        <p:spPr>
          <a:xfrm>
            <a:off x="486298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D59FE-7151-BD4D-A88B-A3A037D67C09}"/>
              </a:ext>
            </a:extLst>
          </p:cNvPr>
          <p:cNvSpPr/>
          <p:nvPr/>
        </p:nvSpPr>
        <p:spPr>
          <a:xfrm>
            <a:off x="486298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704D2-FEE6-E946-A85B-4B3760DE5BE2}"/>
              </a:ext>
            </a:extLst>
          </p:cNvPr>
          <p:cNvSpPr txBox="1"/>
          <p:nvPr/>
        </p:nvSpPr>
        <p:spPr>
          <a:xfrm>
            <a:off x="506070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C1716-B362-324F-8B0E-25B12365E322}"/>
              </a:ext>
            </a:extLst>
          </p:cNvPr>
          <p:cNvSpPr txBox="1"/>
          <p:nvPr/>
        </p:nvSpPr>
        <p:spPr>
          <a:xfrm>
            <a:off x="506070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B0DAA-A5A4-5142-B963-6417FA7C17DE}"/>
              </a:ext>
            </a:extLst>
          </p:cNvPr>
          <p:cNvSpPr txBox="1"/>
          <p:nvPr/>
        </p:nvSpPr>
        <p:spPr>
          <a:xfrm>
            <a:off x="4361459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2A01DF-D49F-D44F-AE88-57BE0D7B1204}"/>
              </a:ext>
            </a:extLst>
          </p:cNvPr>
          <p:cNvSpPr txBox="1"/>
          <p:nvPr/>
        </p:nvSpPr>
        <p:spPr>
          <a:xfrm>
            <a:off x="4361459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6A7BC-6A91-A24C-AA66-8EDBFE177354}"/>
              </a:ext>
            </a:extLst>
          </p:cNvPr>
          <p:cNvSpPr/>
          <p:nvPr/>
        </p:nvSpPr>
        <p:spPr>
          <a:xfrm>
            <a:off x="2769495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34089B-4762-8948-8FBA-CFA9AD5259D8}"/>
              </a:ext>
            </a:extLst>
          </p:cNvPr>
          <p:cNvSpPr/>
          <p:nvPr/>
        </p:nvSpPr>
        <p:spPr>
          <a:xfrm>
            <a:off x="3466618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6375D-7CB8-0647-B389-678521D00386}"/>
              </a:ext>
            </a:extLst>
          </p:cNvPr>
          <p:cNvSpPr txBox="1"/>
          <p:nvPr/>
        </p:nvSpPr>
        <p:spPr>
          <a:xfrm>
            <a:off x="3664337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58FE37-990B-DB48-86B0-E7490C478473}"/>
              </a:ext>
            </a:extLst>
          </p:cNvPr>
          <p:cNvSpPr txBox="1"/>
          <p:nvPr/>
        </p:nvSpPr>
        <p:spPr>
          <a:xfrm>
            <a:off x="2965090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80A94-90AD-1146-8431-A1191040FF7A}"/>
              </a:ext>
            </a:extLst>
          </p:cNvPr>
          <p:cNvSpPr/>
          <p:nvPr/>
        </p:nvSpPr>
        <p:spPr>
          <a:xfrm>
            <a:off x="4165864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A7604-040A-5F4E-8B67-A76F9A38B605}"/>
              </a:ext>
            </a:extLst>
          </p:cNvPr>
          <p:cNvSpPr/>
          <p:nvPr/>
        </p:nvSpPr>
        <p:spPr>
          <a:xfrm>
            <a:off x="486298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95722B-BD5D-4244-B7E7-7D20C2AB0FAA}"/>
              </a:ext>
            </a:extLst>
          </p:cNvPr>
          <p:cNvSpPr txBox="1"/>
          <p:nvPr/>
        </p:nvSpPr>
        <p:spPr>
          <a:xfrm>
            <a:off x="4982960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8445B4-0829-AC4E-8E04-3074A40F00CB}"/>
              </a:ext>
            </a:extLst>
          </p:cNvPr>
          <p:cNvSpPr txBox="1"/>
          <p:nvPr/>
        </p:nvSpPr>
        <p:spPr>
          <a:xfrm>
            <a:off x="4361459" y="46428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B4667-3968-5F4E-94A4-F4ED127128EA}"/>
              </a:ext>
            </a:extLst>
          </p:cNvPr>
          <p:cNvSpPr/>
          <p:nvPr/>
        </p:nvSpPr>
        <p:spPr>
          <a:xfrm>
            <a:off x="5560108" y="3079376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DF4183-AD1C-8745-A6F8-D162CFA3CB6A}"/>
              </a:ext>
            </a:extLst>
          </p:cNvPr>
          <p:cNvSpPr/>
          <p:nvPr/>
        </p:nvSpPr>
        <p:spPr>
          <a:xfrm>
            <a:off x="5560107" y="3778623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BF4E-BCF2-6F4E-98F1-C73539376AAE}"/>
              </a:ext>
            </a:extLst>
          </p:cNvPr>
          <p:cNvSpPr txBox="1"/>
          <p:nvPr/>
        </p:nvSpPr>
        <p:spPr>
          <a:xfrm>
            <a:off x="5757826" y="39435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D65357-1685-164C-AE51-BA516F2B4C16}"/>
              </a:ext>
            </a:extLst>
          </p:cNvPr>
          <p:cNvSpPr txBox="1"/>
          <p:nvPr/>
        </p:nvSpPr>
        <p:spPr>
          <a:xfrm>
            <a:off x="5757826" y="3244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AB5AAA-8401-734F-859B-3DE9BFA238E5}"/>
              </a:ext>
            </a:extLst>
          </p:cNvPr>
          <p:cNvSpPr/>
          <p:nvPr/>
        </p:nvSpPr>
        <p:spPr>
          <a:xfrm>
            <a:off x="5560107" y="4477870"/>
            <a:ext cx="699247" cy="699247"/>
          </a:xfrm>
          <a:prstGeom prst="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63CA93-C535-344A-A7A9-88B0C8F954FF}"/>
              </a:ext>
            </a:extLst>
          </p:cNvPr>
          <p:cNvSpPr txBox="1"/>
          <p:nvPr/>
        </p:nvSpPr>
        <p:spPr>
          <a:xfrm>
            <a:off x="5680083" y="464282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5000"/>
                  </a:schemeClr>
                </a:solidFill>
              </a:rPr>
              <a:t>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87301-EFF2-3744-844A-EEC9A4A31211}"/>
              </a:ext>
            </a:extLst>
          </p:cNvPr>
          <p:cNvSpPr txBox="1"/>
          <p:nvPr/>
        </p:nvSpPr>
        <p:spPr>
          <a:xfrm>
            <a:off x="2513106" y="1827312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Repeated subproblems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88F6FB-D06B-5243-8340-C466B74AF1CD}"/>
              </a:ext>
            </a:extLst>
          </p:cNvPr>
          <p:cNvGrpSpPr/>
          <p:nvPr/>
        </p:nvGrpSpPr>
        <p:grpSpPr>
          <a:xfrm rot="10800000">
            <a:off x="2513106" y="2874078"/>
            <a:ext cx="802670" cy="831920"/>
            <a:chOff x="4751294" y="3968679"/>
            <a:chExt cx="802670" cy="83192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B61E46-4F54-D143-8E04-55576F010C7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540189" y="3968679"/>
              <a:ext cx="13775" cy="83192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325893-803F-7A43-B7A8-B4FDAD93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1294" y="4800599"/>
              <a:ext cx="78889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2DD7633-8F4D-DE41-B39C-C1B3B1972891}"/>
              </a:ext>
            </a:extLst>
          </p:cNvPr>
          <p:cNvSpPr txBox="1"/>
          <p:nvPr/>
        </p:nvSpPr>
        <p:spPr>
          <a:xfrm>
            <a:off x="4661515" y="5691698"/>
            <a:ext cx="2795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Dynamic programming FTW</a:t>
            </a:r>
          </a:p>
        </p:txBody>
      </p:sp>
    </p:spTree>
    <p:extLst>
      <p:ext uri="{BB962C8B-B14F-4D97-AF65-F5344CB8AC3E}">
        <p14:creationId xmlns:p14="http://schemas.microsoft.com/office/powerpoint/2010/main" val="7407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7" grpId="0"/>
      <p:bldP spid="18" grpId="0"/>
      <p:bldP spid="19" grpId="0"/>
      <p:bldP spid="20" grpId="0"/>
      <p:bldP spid="23" grpId="0"/>
      <p:bldP spid="24" grpId="0"/>
      <p:bldP spid="27" grpId="0"/>
      <p:bldP spid="28" grpId="0"/>
      <p:bldP spid="31" grpId="0"/>
      <p:bldP spid="32" grpId="0"/>
      <p:bldP spid="34" grpId="0"/>
      <p:bldP spid="3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C0EEB6-B704-9F46-960C-D810FC6F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Paths Tests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FBBB7A0-9C79-074D-9725-44F6F093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629" y="47441"/>
            <a:ext cx="2992729" cy="180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6B97E2-57C2-BC4C-82F5-4B043C35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1743635"/>
            <a:ext cx="554161" cy="4939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F4D01-0686-E547-A965-ECD03262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516" y="1743635"/>
            <a:ext cx="988118" cy="233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3A3C0-2A42-BD42-9839-E20B77C24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863"/>
          <a:stretch/>
        </p:blipFill>
        <p:spPr>
          <a:xfrm>
            <a:off x="973889" y="4898337"/>
            <a:ext cx="8080469" cy="656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E21C20-6745-7640-BA1A-5C0BB2A02835}"/>
              </a:ext>
            </a:extLst>
          </p:cNvPr>
          <p:cNvCxnSpPr/>
          <p:nvPr/>
        </p:nvCxnSpPr>
        <p:spPr>
          <a:xfrm>
            <a:off x="1111625" y="2178423"/>
            <a:ext cx="4661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EC2B6F-8187-3145-800A-583810DC5499}"/>
              </a:ext>
            </a:extLst>
          </p:cNvPr>
          <p:cNvSpPr/>
          <p:nvPr/>
        </p:nvSpPr>
        <p:spPr>
          <a:xfrm>
            <a:off x="6665527" y="5109252"/>
            <a:ext cx="2388831" cy="5468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28950E-2D7F-0046-9345-DCCEB0B49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327895"/>
            <a:ext cx="2790461" cy="1984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29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06CB22-E303-4840-9A5B-CBD332994F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0001" y="4693934"/>
            <a:ext cx="7848201" cy="77339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https://github.com/pdgetrf/recursion-examples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9B90A0-D6D2-934B-97A7-5DECE649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code?</a:t>
            </a:r>
            <a:endParaRPr lang="en-US" dirty="0"/>
          </a:p>
        </p:txBody>
      </p:sp>
      <p:pic>
        <p:nvPicPr>
          <p:cNvPr id="1026" name="Picture 2" descr="Security automation with DevOps: show me the code! - DevOps.com">
            <a:extLst>
              <a:ext uri="{FF2B5EF4-FFF2-40B4-BE49-F238E27FC236}">
                <a16:creationId xmlns:a16="http://schemas.microsoft.com/office/drawing/2014/main" id="{3F12378A-E47F-9E45-B0C5-A43BFA142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25" y="1559130"/>
            <a:ext cx="3651217" cy="205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772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B31D1-10BE-2B45-B391-58306CBD6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6856" y="2728723"/>
            <a:ext cx="7964744" cy="25842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“you never really remember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</a:rPr>
              <a:t>	the beginning of a dream, do you?”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BBDCC-2277-CA43-A91B-141DED3A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07756-E091-844D-BDE9-9112C22BEF9F}"/>
                  </a:ext>
                </a:extLst>
              </p:cNvPr>
              <p:cNvSpPr txBox="1"/>
              <p:nvPr/>
            </p:nvSpPr>
            <p:spPr>
              <a:xfrm>
                <a:off x="6544235" y="3836188"/>
                <a:ext cx="14194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</a:rPr>
                  <a:t> Inception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507756-E091-844D-BDE9-9112C22BE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235" y="3836188"/>
                <a:ext cx="1419428" cy="400110"/>
              </a:xfrm>
              <a:prstGeom prst="rect">
                <a:avLst/>
              </a:prstGeom>
              <a:blipFill>
                <a:blip r:embed="rId2"/>
                <a:stretch>
                  <a:fillRect t="-6061" r="-354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C737CDA-28AC-9842-9BB5-72C20F768FF8}"/>
              </a:ext>
            </a:extLst>
          </p:cNvPr>
          <p:cNvSpPr/>
          <p:nvPr/>
        </p:nvSpPr>
        <p:spPr>
          <a:xfrm>
            <a:off x="582876" y="702859"/>
            <a:ext cx="2223077" cy="1146099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E96A0-331C-2A42-B2B0-D3FEF78D9FDC}"/>
              </a:ext>
            </a:extLst>
          </p:cNvPr>
          <p:cNvSpPr/>
          <p:nvPr/>
        </p:nvSpPr>
        <p:spPr>
          <a:xfrm>
            <a:off x="6920923" y="5738789"/>
            <a:ext cx="2223077" cy="1146099"/>
          </a:xfrm>
          <a:prstGeom prst="rect">
            <a:avLst/>
          </a:prstGeom>
          <a:solidFill>
            <a:srgbClr val="292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3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1638-BAA4-FD49-A523-B17FA14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043" y="80599"/>
            <a:ext cx="1604682" cy="1282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6EA7F-6E19-5946-89C8-1ABF40D8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59" y="1808933"/>
            <a:ext cx="7592678" cy="4114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59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B499D3-2F46-4741-8459-A42881C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in Dream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B7D3-49AB-4F4D-8562-A49AE34F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399" y="102054"/>
            <a:ext cx="3775973" cy="204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779A86-3E20-9A4B-8612-181A22954FCC}"/>
              </a:ext>
            </a:extLst>
          </p:cNvPr>
          <p:cNvSpPr/>
          <p:nvPr/>
        </p:nvSpPr>
        <p:spPr>
          <a:xfrm>
            <a:off x="1811384" y="3019586"/>
            <a:ext cx="1358537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789343-7B32-6741-85AA-CA5ED1346139}"/>
              </a:ext>
            </a:extLst>
          </p:cNvPr>
          <p:cNvGrpSpPr/>
          <p:nvPr/>
        </p:nvGrpSpPr>
        <p:grpSpPr>
          <a:xfrm>
            <a:off x="1497874" y="2760617"/>
            <a:ext cx="6757851" cy="2316480"/>
            <a:chOff x="818606" y="3648892"/>
            <a:chExt cx="7210697" cy="2316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B9F9A4C-D995-BA4B-852F-F85BE3D69A4E}"/>
                </a:ext>
              </a:extLst>
            </p:cNvPr>
            <p:cNvCxnSpPr/>
            <p:nvPr/>
          </p:nvCxnSpPr>
          <p:spPr>
            <a:xfrm>
              <a:off x="818606" y="442105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935D7E-4BB7-5649-A38E-2C07A19C36F6}"/>
                </a:ext>
              </a:extLst>
            </p:cNvPr>
            <p:cNvCxnSpPr/>
            <p:nvPr/>
          </p:nvCxnSpPr>
          <p:spPr>
            <a:xfrm>
              <a:off x="818606" y="519321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1D658-0166-0A47-9385-F3E419C399CA}"/>
                </a:ext>
              </a:extLst>
            </p:cNvPr>
            <p:cNvCxnSpPr/>
            <p:nvPr/>
          </p:nvCxnSpPr>
          <p:spPr>
            <a:xfrm>
              <a:off x="818606" y="596537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A14573-8BC3-C843-9191-A85CF027F8BF}"/>
                </a:ext>
              </a:extLst>
            </p:cNvPr>
            <p:cNvCxnSpPr/>
            <p:nvPr/>
          </p:nvCxnSpPr>
          <p:spPr>
            <a:xfrm>
              <a:off x="818606" y="3648892"/>
              <a:ext cx="7210697" cy="0"/>
            </a:xfrm>
            <a:prstGeom prst="line">
              <a:avLst/>
            </a:prstGeom>
            <a:ln w="19050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D136E0-BF02-FB46-9811-0F9DEC5B9312}"/>
              </a:ext>
            </a:extLst>
          </p:cNvPr>
          <p:cNvSpPr txBox="1"/>
          <p:nvPr/>
        </p:nvSpPr>
        <p:spPr>
          <a:xfrm>
            <a:off x="218473" y="3003006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0629A-70BD-9248-920C-8C52525F0892}"/>
              </a:ext>
            </a:extLst>
          </p:cNvPr>
          <p:cNvSpPr txBox="1"/>
          <p:nvPr/>
        </p:nvSpPr>
        <p:spPr>
          <a:xfrm>
            <a:off x="191314" y="374740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73A24-0E01-2E4E-842E-5F14815F2B13}"/>
              </a:ext>
            </a:extLst>
          </p:cNvPr>
          <p:cNvSpPr txBox="1"/>
          <p:nvPr/>
        </p:nvSpPr>
        <p:spPr>
          <a:xfrm>
            <a:off x="218473" y="455276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83BF2-E804-3049-965A-83E01A7603B8}"/>
              </a:ext>
            </a:extLst>
          </p:cNvPr>
          <p:cNvSpPr/>
          <p:nvPr/>
        </p:nvSpPr>
        <p:spPr>
          <a:xfrm rot="5400000">
            <a:off x="2577180" y="3519337"/>
            <a:ext cx="863258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DCB0F-50C6-6C4B-AA04-E3C757457F2B}"/>
              </a:ext>
            </a:extLst>
          </p:cNvPr>
          <p:cNvSpPr/>
          <p:nvPr/>
        </p:nvSpPr>
        <p:spPr>
          <a:xfrm>
            <a:off x="3030071" y="3758141"/>
            <a:ext cx="1193584" cy="35342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840F75-9CBD-4F4C-9B20-ACC01139A71E}"/>
              </a:ext>
            </a:extLst>
          </p:cNvPr>
          <p:cNvSpPr/>
          <p:nvPr/>
        </p:nvSpPr>
        <p:spPr>
          <a:xfrm rot="5400000">
            <a:off x="3610126" y="4223838"/>
            <a:ext cx="904840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B9887-1A96-654B-8C01-877D44A45A31}"/>
              </a:ext>
            </a:extLst>
          </p:cNvPr>
          <p:cNvSpPr/>
          <p:nvPr/>
        </p:nvSpPr>
        <p:spPr>
          <a:xfrm>
            <a:off x="4043082" y="4515150"/>
            <a:ext cx="1216893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A9EB8-EE61-BB43-91C5-E962B98AFBCD}"/>
              </a:ext>
            </a:extLst>
          </p:cNvPr>
          <p:cNvSpPr/>
          <p:nvPr/>
        </p:nvSpPr>
        <p:spPr>
          <a:xfrm rot="5400000">
            <a:off x="4629829" y="4076325"/>
            <a:ext cx="938074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677451-CEB6-A645-900E-1B2BDEE08DD8}"/>
              </a:ext>
            </a:extLst>
          </p:cNvPr>
          <p:cNvSpPr/>
          <p:nvPr/>
        </p:nvSpPr>
        <p:spPr>
          <a:xfrm>
            <a:off x="5259973" y="3768395"/>
            <a:ext cx="183690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8EC055-16A2-674D-B7B9-1B3B4EE87693}"/>
              </a:ext>
            </a:extLst>
          </p:cNvPr>
          <p:cNvSpPr/>
          <p:nvPr/>
        </p:nvSpPr>
        <p:spPr>
          <a:xfrm rot="5400000">
            <a:off x="6511700" y="3282554"/>
            <a:ext cx="848149" cy="32221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7AE924-FCAD-E847-9D13-6146F6E8ED7B}"/>
              </a:ext>
            </a:extLst>
          </p:cNvPr>
          <p:cNvSpPr/>
          <p:nvPr/>
        </p:nvSpPr>
        <p:spPr>
          <a:xfrm>
            <a:off x="6938681" y="3019586"/>
            <a:ext cx="959993" cy="31418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>
            <a:extLst>
              <a:ext uri="{FF2B5EF4-FFF2-40B4-BE49-F238E27FC236}">
                <a16:creationId xmlns:a16="http://schemas.microsoft.com/office/drawing/2014/main" id="{868167C7-9FB5-734E-A4DA-7FF4964C921D}"/>
              </a:ext>
            </a:extLst>
          </p:cNvPr>
          <p:cNvSpPr/>
          <p:nvPr/>
        </p:nvSpPr>
        <p:spPr>
          <a:xfrm>
            <a:off x="1924595" y="308077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C30ACB40-7D92-244F-91E1-87D00166B68A}"/>
              </a:ext>
            </a:extLst>
          </p:cNvPr>
          <p:cNvSpPr/>
          <p:nvPr/>
        </p:nvSpPr>
        <p:spPr>
          <a:xfrm rot="5400000">
            <a:off x="2734491" y="344607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0415E434-7C9C-B043-BD08-DDC94308BECA}"/>
              </a:ext>
            </a:extLst>
          </p:cNvPr>
          <p:cNvSpPr/>
          <p:nvPr/>
        </p:nvSpPr>
        <p:spPr>
          <a:xfrm>
            <a:off x="3183283" y="3841764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E1F5E0F2-7D3B-C047-9C8D-B974504D2056}"/>
              </a:ext>
            </a:extLst>
          </p:cNvPr>
          <p:cNvSpPr/>
          <p:nvPr/>
        </p:nvSpPr>
        <p:spPr>
          <a:xfrm rot="5400000">
            <a:off x="3763508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AC5F5C18-4D5D-E84A-897E-0911C417E784}"/>
              </a:ext>
            </a:extLst>
          </p:cNvPr>
          <p:cNvSpPr/>
          <p:nvPr/>
        </p:nvSpPr>
        <p:spPr>
          <a:xfrm rot="16200000">
            <a:off x="4815837" y="4200149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38192A3E-D599-024E-9D0C-30D3028866E3}"/>
              </a:ext>
            </a:extLst>
          </p:cNvPr>
          <p:cNvSpPr/>
          <p:nvPr/>
        </p:nvSpPr>
        <p:spPr>
          <a:xfrm rot="16200000">
            <a:off x="6652746" y="3481010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0BC17E13-FA74-5B41-A61B-D08A171C201B}"/>
              </a:ext>
            </a:extLst>
          </p:cNvPr>
          <p:cNvSpPr/>
          <p:nvPr/>
        </p:nvSpPr>
        <p:spPr>
          <a:xfrm>
            <a:off x="5760118" y="3837402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5841D521-C038-F744-BB11-BE561064A58B}"/>
              </a:ext>
            </a:extLst>
          </p:cNvPr>
          <p:cNvSpPr/>
          <p:nvPr/>
        </p:nvSpPr>
        <p:spPr>
          <a:xfrm>
            <a:off x="7110247" y="3080131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611A974-6850-9244-890A-4C95FA8C321F}"/>
              </a:ext>
            </a:extLst>
          </p:cNvPr>
          <p:cNvSpPr/>
          <p:nvPr/>
        </p:nvSpPr>
        <p:spPr>
          <a:xfrm>
            <a:off x="4341523" y="4568555"/>
            <a:ext cx="566057" cy="207397"/>
          </a:xfrm>
          <a:prstGeom prst="stripedRightArrow">
            <a:avLst/>
          </a:prstGeom>
          <a:solidFill>
            <a:schemeClr val="bg2"/>
          </a:solidFill>
          <a:ln>
            <a:solidFill>
              <a:srgbClr val="92D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B10143-9A6F-1E47-85DF-05C0097DB0AD}"/>
              </a:ext>
            </a:extLst>
          </p:cNvPr>
          <p:cNvCxnSpPr>
            <a:cxnSpLocks/>
          </p:cNvCxnSpPr>
          <p:nvPr/>
        </p:nvCxnSpPr>
        <p:spPr>
          <a:xfrm>
            <a:off x="1055369" y="5612673"/>
            <a:ext cx="7531282" cy="0"/>
          </a:xfrm>
          <a:prstGeom prst="line">
            <a:avLst/>
          </a:prstGeom>
          <a:ln w="19050">
            <a:solidFill>
              <a:srgbClr val="0070C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0E4CA7-4454-794C-996D-B733A9E0AA93}"/>
              </a:ext>
            </a:extLst>
          </p:cNvPr>
          <p:cNvSpPr txBox="1"/>
          <p:nvPr/>
        </p:nvSpPr>
        <p:spPr>
          <a:xfrm>
            <a:off x="8229599" y="517374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506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6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10550</TotalTime>
  <Words>1599</Words>
  <Application>Microsoft Macintosh PowerPoint</Application>
  <PresentationFormat>On-screen Show (4:3)</PresentationFormat>
  <Paragraphs>646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Encode Sans Normal Black</vt:lpstr>
      <vt:lpstr>Open Sans</vt:lpstr>
      <vt:lpstr>Open Sans Light</vt:lpstr>
      <vt:lpstr>Uni Sans Regular</vt:lpstr>
      <vt:lpstr>Andale Mono</vt:lpstr>
      <vt:lpstr>Arial</vt:lpstr>
      <vt:lpstr>Bernard MT Condensed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Recursion</vt:lpstr>
      <vt:lpstr>Recursion</vt:lpstr>
      <vt:lpstr>Why Recursion?</vt:lpstr>
      <vt:lpstr>Recursion</vt:lpstr>
      <vt:lpstr>Recursion</vt:lpstr>
      <vt:lpstr>Dream in Recursion</vt:lpstr>
      <vt:lpstr>Dream in Dream</vt:lpstr>
      <vt:lpstr>Dream in Recursion</vt:lpstr>
      <vt:lpstr>Dream in Recursion</vt:lpstr>
      <vt:lpstr>Dream in Recursion</vt:lpstr>
      <vt:lpstr>Dream in Recursion</vt:lpstr>
      <vt:lpstr>Recursion</vt:lpstr>
      <vt:lpstr>Recursion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Sum</vt:lpstr>
      <vt:lpstr>Recursive findMax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Recursion</vt:lpstr>
      <vt:lpstr>Recursive Max</vt:lpstr>
      <vt:lpstr>Recursive Max</vt:lpstr>
      <vt:lpstr>Recursion</vt:lpstr>
      <vt:lpstr>PowerPoint Presentation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</vt:lpstr>
      <vt:lpstr>Backtracking trip</vt:lpstr>
      <vt:lpstr>Recursion In Class Exercise: Unique Paths</vt:lpstr>
      <vt:lpstr>Recursion In Class Exercise: Unique Paths</vt:lpstr>
      <vt:lpstr>Recursion In Class Exercise: Unique Paths</vt:lpstr>
      <vt:lpstr>Unique Paths</vt:lpstr>
      <vt:lpstr>Unique Paths</vt:lpstr>
      <vt:lpstr>Unique Paths</vt:lpstr>
      <vt:lpstr>Unique Paths Tests</vt:lpstr>
      <vt:lpstr>Unique Paths Tests</vt:lpstr>
      <vt:lpstr>Unique Paths Tests</vt:lpstr>
      <vt:lpstr>Unique Paths Tests</vt:lpstr>
      <vt:lpstr>Unique Paths Tests</vt:lpstr>
      <vt:lpstr>Unique Paths Tests</vt:lpstr>
      <vt:lpstr>Unique Paths</vt:lpstr>
      <vt:lpstr>Unique Paths</vt:lpstr>
      <vt:lpstr>Unique Paths Tests</vt:lpstr>
      <vt:lpstr>Where’s the code?</vt:lpstr>
      <vt:lpstr>Recursion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725</cp:revision>
  <cp:lastPrinted>2016-02-10T20:19:12Z</cp:lastPrinted>
  <dcterms:created xsi:type="dcterms:W3CDTF">2014-10-14T00:51:43Z</dcterms:created>
  <dcterms:modified xsi:type="dcterms:W3CDTF">2020-10-29T00:37:51Z</dcterms:modified>
</cp:coreProperties>
</file>